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82" r:id="rId5"/>
    <p:sldId id="280" r:id="rId6"/>
    <p:sldId id="259" r:id="rId7"/>
    <p:sldId id="262" r:id="rId8"/>
    <p:sldId id="276" r:id="rId9"/>
    <p:sldId id="273" r:id="rId10"/>
    <p:sldId id="274" r:id="rId11"/>
    <p:sldId id="275" r:id="rId12"/>
    <p:sldId id="260" r:id="rId13"/>
    <p:sldId id="285" r:id="rId14"/>
    <p:sldId id="286" r:id="rId15"/>
    <p:sldId id="287" r:id="rId16"/>
    <p:sldId id="277" r:id="rId17"/>
    <p:sldId id="278" r:id="rId18"/>
    <p:sldId id="279" r:id="rId19"/>
    <p:sldId id="284" r:id="rId20"/>
    <p:sldId id="293" r:id="rId21"/>
    <p:sldId id="294" r:id="rId22"/>
    <p:sldId id="295" r:id="rId23"/>
    <p:sldId id="296" r:id="rId24"/>
    <p:sldId id="297" r:id="rId25"/>
    <p:sldId id="300" r:id="rId26"/>
    <p:sldId id="298" r:id="rId27"/>
    <p:sldId id="299" r:id="rId28"/>
    <p:sldId id="272" r:id="rId29"/>
    <p:sldId id="289" r:id="rId30"/>
    <p:sldId id="30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83767" autoAdjust="0"/>
  </p:normalViewPr>
  <p:slideViewPr>
    <p:cSldViewPr snapToGrid="0">
      <p:cViewPr varScale="1">
        <p:scale>
          <a:sx n="105" d="100"/>
          <a:sy n="105" d="100"/>
        </p:scale>
        <p:origin x="784" y="192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0EA03-6749-4F4A-AAB2-D334973D41E3}" type="datetimeFigureOut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09178-D6D2-BD44-909B-E90ADF603F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112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b="0" dirty="0"/>
              <a:t>프로젝트 소개</a:t>
            </a:r>
            <a:endParaRPr kumimoji="1" lang="en-US" altLang="ko-KR" b="0" dirty="0"/>
          </a:p>
          <a:p>
            <a:pPr marL="228600" indent="-228600">
              <a:buAutoNum type="arabicPeriod"/>
            </a:pPr>
            <a:r>
              <a:rPr kumimoji="1" lang="ko-KR" altLang="en-US" b="0" dirty="0"/>
              <a:t>구현 과정</a:t>
            </a:r>
            <a:endParaRPr kumimoji="1" lang="en-US" altLang="ko-KR" b="0" dirty="0"/>
          </a:p>
          <a:p>
            <a:pPr marL="228600" indent="-228600">
              <a:buAutoNum type="arabicPeriod"/>
            </a:pPr>
            <a:r>
              <a:rPr kumimoji="1" lang="ko-KR" altLang="en-US" b="0" dirty="0"/>
              <a:t>데모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203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3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6375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8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1631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56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당구대 </a:t>
            </a:r>
            <a:r>
              <a:rPr kumimoji="1" lang="en-US" altLang="ko-KR" dirty="0"/>
              <a:t>&amp; </a:t>
            </a:r>
            <a:r>
              <a:rPr kumimoji="1" lang="ko-KR" altLang="en-US" dirty="0"/>
              <a:t>당구공 </a:t>
            </a:r>
            <a:r>
              <a:rPr kumimoji="1" lang="en-US" altLang="ko-KR" dirty="0"/>
              <a:t>detection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물리 엔진에서 해를 계산하기 위해 좌표를 변환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물리 엔진에서 해</a:t>
            </a:r>
            <a:r>
              <a:rPr kumimoji="1" lang="en-US" altLang="ko-KR" dirty="0"/>
              <a:t> </a:t>
            </a:r>
            <a:r>
              <a:rPr kumimoji="1" lang="ko-KR" altLang="en-US" dirty="0"/>
              <a:t>계산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공을 칠 방향을 받아서 시각화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486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Morphology </a:t>
            </a:r>
            <a:r>
              <a:rPr kumimoji="1" lang="ko-KR" altLang="en-US" dirty="0"/>
              <a:t>닫기 연산</a:t>
            </a:r>
            <a:r>
              <a:rPr kumimoji="1" lang="en-US" altLang="ko-KR" dirty="0"/>
              <a:t>: </a:t>
            </a:r>
            <a:r>
              <a:rPr kumimoji="1" lang="ko-KR" altLang="en-US" dirty="0"/>
              <a:t>팽창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침식</a:t>
            </a:r>
            <a:r>
              <a:rPr kumimoji="1" lang="en-US" altLang="ko-KR" dirty="0"/>
              <a:t>. </a:t>
            </a:r>
            <a:r>
              <a:rPr kumimoji="1" lang="ko-KR" altLang="en-US" dirty="0"/>
              <a:t>구멍을 메우는 데 효과적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Morphology </a:t>
            </a:r>
            <a:r>
              <a:rPr kumimoji="1" lang="ko-KR" altLang="en-US" dirty="0"/>
              <a:t>침식 연산</a:t>
            </a:r>
            <a:r>
              <a:rPr kumimoji="1" lang="en-US" altLang="ko-KR" dirty="0"/>
              <a:t>: </a:t>
            </a:r>
            <a:r>
              <a:rPr kumimoji="1" lang="ko-KR" altLang="en-US" dirty="0"/>
              <a:t>깎아내는 연산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Kernel</a:t>
            </a:r>
            <a:r>
              <a:rPr kumimoji="1" lang="ko-KR" altLang="en-US" dirty="0"/>
              <a:t>이라는 </a:t>
            </a:r>
            <a:r>
              <a:rPr kumimoji="1" lang="en-US" altLang="ko-KR" dirty="0"/>
              <a:t>Filter </a:t>
            </a:r>
            <a:r>
              <a:rPr kumimoji="1"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1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좌표 변환을 하기 전에 </a:t>
            </a:r>
            <a:r>
              <a:rPr kumimoji="1" lang="en-US" altLang="ko-KR" dirty="0"/>
              <a:t>Calibration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대해</a:t>
            </a:r>
            <a:r>
              <a:rPr kumimoji="1" lang="en-US" altLang="ko-KR" dirty="0"/>
              <a:t> </a:t>
            </a:r>
            <a:r>
              <a:rPr kumimoji="1" lang="ko-KR" altLang="en-US" dirty="0"/>
              <a:t>진행했음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385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3D523-0B22-64B5-9A1F-E323EC7B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7CFE5-7A98-EF5D-4065-3426CEBED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1793DC-61C9-8A5E-A1BD-E32858711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좌표 변환을 하기 전에 </a:t>
            </a:r>
            <a:r>
              <a:rPr kumimoji="1" lang="en-US" altLang="ko-KR" dirty="0"/>
              <a:t>Calibration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대해 알아야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FF84A6-2EB8-17D1-F781-98B20D3BF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6680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22239-D6E2-979A-DE3E-8DFB7860E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2A504-4F45-9FD0-D524-92183F5CE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46F5C6-7121-F2CD-305A-DE9AC9C82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좌표 변환을 하기 전에 </a:t>
            </a:r>
            <a:r>
              <a:rPr kumimoji="1" lang="en-US" altLang="ko-KR" dirty="0"/>
              <a:t>Calibration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대해 알아야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C7FA0-0F71-8C7F-619B-4B943D367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268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20029-CC39-3951-FF5E-430FB460F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593840-B486-B40B-5BD3-1035EA73C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8FD528-8EC0-92A1-5FED-638A97D87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좌표 변환을 하기 전에 </a:t>
            </a:r>
            <a:r>
              <a:rPr kumimoji="1" lang="en-US" altLang="ko-KR" dirty="0"/>
              <a:t>Calibration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대해 알아야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A532E-6B22-1320-D368-E9578C1CF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86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구하고 싶은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x_w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y_w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z_w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제외하고 모든 걸</a:t>
            </a:r>
            <a:r>
              <a:rPr kumimoji="1" lang="en-US" altLang="ko-KR" dirty="0"/>
              <a:t> </a:t>
            </a:r>
            <a:r>
              <a:rPr kumimoji="1" lang="ko-KR" altLang="en-US" dirty="0"/>
              <a:t>알고 있다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계산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6875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구하고 싶은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u,v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제외하고 모든 걸</a:t>
            </a:r>
            <a:r>
              <a:rPr kumimoji="1" lang="en-US" altLang="ko-KR" dirty="0"/>
              <a:t> </a:t>
            </a:r>
            <a:r>
              <a:rPr kumimoji="1" lang="ko-KR" altLang="en-US" dirty="0"/>
              <a:t>알고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09178-D6D2-BD44-909B-E90ADF603F9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89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7F8CC-49A1-6EB4-3F64-7137D7406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4BBDE-07AE-33D1-9407-070A56C33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DBDCF-669E-5975-347C-753F5DAE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47EF5-F5C6-114C-A526-2F735CAC32AE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C84E0-5481-11C3-7C8E-4BF3F807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6DB46-9007-6F8C-44DB-0D7B71C1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6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3055E-C5E4-9C0A-291D-7A081359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3E3752-AFAB-9C5D-2ACB-A8CED8B02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937BF-B4FB-9092-C4D8-58F330765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C6DF-8AE6-4148-82DA-8ECFC97FCB82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84D9A-DD96-7CB2-B5C8-46BAE79F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E3E9E-B3E2-367F-04EF-05291720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187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108498-6CD6-2444-48AA-F2078B94E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B1AC0-E981-9CA4-5EF2-23FA697F1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C9793-CAFC-037E-7DB6-D985668F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40391-FB2C-6948-A2E9-1BEC4D02938B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92F72A-9C2D-A6B1-3C53-BAFFB655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B04BC-2B6D-CF87-548D-38408713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68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5985-9E7A-6889-5B35-B7307FA6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361B3-7FC6-2665-1F82-AE8DED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E6F22-EB80-D636-96ED-54BCAFB3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D5E4-5F35-5540-946B-49C6256D2CA0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635C6A-529E-DB22-A098-A668F3308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08862-5EDC-86CE-B2CF-54A8CCBE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20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F71D-559A-766D-C1CB-6398A579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A9A15C-3F97-D10A-135D-BD00BAE5C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51896-BEDA-8E17-9FF2-D7E34C4E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9C73-ACA7-DB49-ACA1-00E9475B264C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C966F-CD25-D7F1-3EC8-D125B3A2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00CE8-ADC4-EAE6-92DE-428CEE6F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59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E592E-986A-C04C-BA72-0EB1293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23355-5FF2-5668-D8EC-089E389B7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191613-2133-FBC2-3B91-D217FF026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814131-338A-98A5-5814-AC83FF58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DA3C-DD6B-194D-BF05-866E7568050E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7D48B-8EC9-1D3B-C35A-464B1F957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679FE-1038-7FC6-7334-876F3A117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923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5815F-06A0-2AC8-16DC-06456AD8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60544-E560-EB27-B6E4-73A1CDA7F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E02D43-7E00-4393-D69A-1B8BE040D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5F6926-6101-E412-9834-EF7AA6FE3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C561B0-DAFC-671D-AA0B-E3CFC417E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28F358-27E4-2710-CD14-46FC1ACC1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92F90-C786-3446-BDD5-E268D8998A02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233660-03E7-517F-AD3C-53051C68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86FD00-042F-393D-FB0F-3C4C5DB4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000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B4C2E-5513-0A15-9E39-F937A811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DB8120-B7EF-E60B-11F2-6C4A2C88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2C27-AEF5-B545-9CE6-78E5ADBD75F3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DC7F4-3353-155F-9370-2EA1BD4A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9D5CBC-E7F0-12D4-97D4-5592B2D0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54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05F0A4-95C7-28D0-1FE7-62E938E4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38A77-35D7-4A47-A295-FCDAABA6AA6E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6E511D-1601-0F42-D33F-EB2B5C86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B3199-EAB2-1DD4-78B8-9D0E00C9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012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77C9F-CA72-294D-2C52-ACD6EB64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D301A8-6C4E-BF0F-29E4-454727636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50506D-914E-CB65-2E7B-D409F2F84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5CD71-948B-5DEA-8C6A-D3E32938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B34F-EC31-4642-B4FB-F41BA898E959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53722-2585-4F8E-0D2B-0F9E3A28C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6A751-A97A-595B-6DEA-24A9EC8D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90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3CBDC-9F9B-DD07-7FFE-5623B8236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5D10AF-D316-7ED9-1513-377C610E7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3DE95E-87D2-E7B8-6C2D-CB3361828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2EDFDA-2F7D-6075-930A-B0785258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3D38-AA6C-AB42-B511-EEE31D03F4A2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A5C9FC-718A-6978-9CA5-365EDB4A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8FD2DF-49FC-5FAA-9611-98AB4F63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37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4B8725-AEB6-7A81-071B-801BCA6F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19CD9E-29AD-EE89-1B98-227029509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62861-7140-5ED0-2E1B-CCB12300D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AE9720-1621-4842-BA4A-2D6C0C1642AB}" type="datetime1">
              <a:rPr kumimoji="1" lang="ko-KR" altLang="en-US" smtClean="0"/>
              <a:t>2025. 4. 16.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2B974B-6857-4419-424E-7E68573C4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FF5300-4DFB-BA7E-925D-2672B6590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8CBE7F-9400-0D41-AABD-B8AF54F99B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208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mp4"/><Relationship Id="rId7" Type="http://schemas.openxmlformats.org/officeDocument/2006/relationships/image" Target="../media/image3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4.mp4"/><Relationship Id="rId4" Type="http://schemas.microsoft.com/office/2007/relationships/media" Target="../media/media3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5.mp4"/><Relationship Id="rId7" Type="http://schemas.openxmlformats.org/officeDocument/2006/relationships/image" Target="../media/image37.gif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6.gif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microsoft.com/office/2007/relationships/media" Target="../media/media7.mp4"/><Relationship Id="rId7" Type="http://schemas.openxmlformats.org/officeDocument/2006/relationships/image" Target="../media/image39.gif"/><Relationship Id="rId12" Type="http://schemas.openxmlformats.org/officeDocument/2006/relationships/image" Target="../media/image44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43.gi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2.png"/><Relationship Id="rId4" Type="http://schemas.microsoft.com/office/2007/relationships/media" Target="../media/media8.mp4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blog.naver.com/jbgjbg1013/22340827890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C59B9-2C6B-61F8-BA2A-2146A3222B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/>
              <a:t>Intelligent Robot</a:t>
            </a:r>
            <a:br>
              <a:rPr kumimoji="1" lang="en-US" altLang="ko-KR" b="1"/>
            </a:br>
            <a:r>
              <a:rPr kumimoji="1" lang="en-US" altLang="ko-KR" b="1"/>
              <a:t>Project</a:t>
            </a:r>
            <a:endParaRPr kumimoji="1"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1B9EFD-01A8-D961-25B6-FCB2F3AE5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778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D584E-300F-30E6-17E9-28F6C576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1F7AA0D-E3B2-EE79-7AFE-73441DD4DC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ko-KR" b="1" dirty="0"/>
                  <a:t>2.</a:t>
                </a:r>
                <a:r>
                  <a:rPr kumimoji="1" lang="ko-KR" altLang="en-US" b="1" dirty="0"/>
                  <a:t> </a:t>
                </a:r>
                <a:r>
                  <a:rPr kumimoji="1" lang="en-US" altLang="ko-KR" b="1" dirty="0"/>
                  <a:t>3D Camera </a:t>
                </a:r>
                <a:r>
                  <a:rPr kumimoji="1" lang="ko-KR" altLang="en-US" b="1" dirty="0"/>
                  <a:t>좌표계</a:t>
                </a:r>
                <a:endParaRPr kumimoji="1" lang="en-US" altLang="ko-KR" b="1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: </a:t>
                </a:r>
                <a:r>
                  <a:rPr kumimoji="1" lang="ko-KR" altLang="en-US" dirty="0"/>
                  <a:t>카메라를 기준으로 왼쪽 </a:t>
                </a:r>
                <a:r>
                  <a:rPr kumimoji="1" lang="en-US" altLang="ko-KR" dirty="0"/>
                  <a:t>-&gt; </a:t>
                </a:r>
                <a:r>
                  <a:rPr kumimoji="1" lang="ko-KR" altLang="en-US" dirty="0"/>
                  <a:t>오른쪽 방향 좌표</a:t>
                </a:r>
                <a:endParaRPr kumimoji="1" lang="en-US" altLang="ko-KR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: </a:t>
                </a:r>
                <a:r>
                  <a:rPr kumimoji="1" lang="ko-KR" altLang="en-US" dirty="0"/>
                  <a:t>카메라를 기준으로 아래 </a:t>
                </a:r>
                <a:r>
                  <a:rPr kumimoji="1" lang="en-US" altLang="ko-KR" dirty="0"/>
                  <a:t>-&gt; </a:t>
                </a:r>
                <a:r>
                  <a:rPr kumimoji="1" lang="ko-KR" altLang="en-US" dirty="0"/>
                  <a:t>위 방향</a:t>
                </a:r>
                <a:endParaRPr kumimoji="1" lang="en-US" altLang="ko-KR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u="sng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u="sng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ko-KR" b="1" i="1" u="sng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kumimoji="1" lang="en-US" altLang="ko-KR" b="1" i="1" u="sng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b="1" u="sng" dirty="0"/>
                  <a:t>: </a:t>
                </a:r>
                <a:r>
                  <a:rPr kumimoji="1" lang="ko-KR" altLang="en-US" b="1" u="sng" dirty="0"/>
                  <a:t>카메라에서 물체까지의 거리</a:t>
                </a:r>
                <a:r>
                  <a:rPr kumimoji="1" lang="en-US" altLang="ko-KR" b="1" u="sng" dirty="0"/>
                  <a:t>(</a:t>
                </a:r>
                <a:r>
                  <a:rPr kumimoji="1" lang="ko-KR" altLang="en-US" b="1" u="sng" dirty="0"/>
                  <a:t>깊이</a:t>
                </a:r>
                <a:r>
                  <a:rPr kumimoji="1" lang="en-US" altLang="ko-KR" b="1" u="sng" dirty="0"/>
                  <a:t>)</a:t>
                </a:r>
                <a:r>
                  <a:rPr kumimoji="1" lang="ko-KR" altLang="en-US" b="1" u="sng" dirty="0"/>
                  <a:t> 좌표</a:t>
                </a:r>
                <a:endParaRPr kumimoji="1" lang="en-US" altLang="ko-KR" b="1" u="sng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1F7AA0D-E3B2-EE79-7AFE-73441DD4DC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E91EA74-21F9-7AFC-4DAB-E29AEC97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484" y="4396968"/>
            <a:ext cx="3825031" cy="20959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D4C9B9-17F2-B637-7BE9-40D863B04B74}"/>
              </a:ext>
            </a:extLst>
          </p:cNvPr>
          <p:cNvSpPr/>
          <p:nvPr/>
        </p:nvSpPr>
        <p:spPr>
          <a:xfrm>
            <a:off x="6766100" y="5612287"/>
            <a:ext cx="1332089" cy="8805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2D2C093-5F51-B709-849F-16A80F89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1488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FCF5D2-30FC-58C4-84EE-4853EB51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127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CDCD-33E0-36CC-5252-F0CEDAA5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3E5B29-5B88-EB9C-638E-4F4505EB3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ko-KR" b="1" dirty="0"/>
                  <a:t>3.</a:t>
                </a:r>
                <a:r>
                  <a:rPr kumimoji="1" lang="ko-KR" altLang="en-US" b="1" dirty="0"/>
                  <a:t> </a:t>
                </a:r>
                <a:r>
                  <a:rPr kumimoji="1" lang="en-US" altLang="ko-KR" b="1" dirty="0"/>
                  <a:t>3D World </a:t>
                </a:r>
                <a:r>
                  <a:rPr kumimoji="1" lang="ko-KR" altLang="en-US" b="1" dirty="0"/>
                  <a:t>좌표계</a:t>
                </a:r>
                <a:endParaRPr kumimoji="1" lang="en-US" altLang="ko-KR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R" sz="2400" dirty="0"/>
                  <a:t> </a:t>
                </a:r>
                <a:r>
                  <a:rPr kumimoji="1" lang="ko-KR" altLang="en-US" sz="2400" dirty="0"/>
                  <a:t>당구대를 기준으로 하는 좌표계</a:t>
                </a:r>
                <a:endParaRPr kumimoji="1" lang="en-US" altLang="ko-KR" sz="2400" dirty="0"/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2200" dirty="0"/>
                  <a:t>당구대의 크기</a:t>
                </a:r>
                <a:r>
                  <a:rPr kumimoji="1" lang="en-US" altLang="ko-KR" sz="2200" dirty="0"/>
                  <a:t>: 600mm * 300mm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2200" dirty="0"/>
                  <a:t>당구대 영역</a:t>
                </a:r>
                <a:endParaRPr kumimoji="1" lang="en-US" altLang="ko-KR" sz="2200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kumimoji="1" lang="en-US" altLang="ko-KR" b="1" dirty="0"/>
                  <a:t>: 0~600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kumimoji="1" lang="en-US" altLang="ko-KR" b="1" dirty="0"/>
                  <a:t>: 0~300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kumimoji="1" lang="en-US" altLang="ko-KR" b="1" dirty="0"/>
                  <a:t>: 0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3E5B29-5B88-EB9C-638E-4F4505EB3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2E9D69F-6D9C-0DF1-B245-91DB8A8F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90" y="2458244"/>
            <a:ext cx="3886200" cy="30861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F5F2E54-D90F-3B74-F4E6-BA5149EE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68990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432311C-626D-3E84-DF78-DE07CE43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953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B0477-5F7A-C548-87C5-5F6AC5B41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686FD-F4EF-CD32-F7D0-633619A3C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3000" b="1" dirty="0"/>
              <a:t>Camera Calibration</a:t>
            </a:r>
          </a:p>
          <a:p>
            <a:r>
              <a:rPr kumimoji="1" lang="ko-KR" altLang="en-US" sz="2200" b="1" dirty="0"/>
              <a:t>카메라의 </a:t>
            </a:r>
            <a:r>
              <a:rPr kumimoji="1" lang="en-US" altLang="ko-KR" sz="2200" b="1" dirty="0"/>
              <a:t>parameter</a:t>
            </a:r>
            <a:r>
              <a:rPr kumimoji="1" lang="ko-KR" altLang="en-US" sz="2200" b="1" dirty="0" err="1"/>
              <a:t>를</a:t>
            </a:r>
            <a:r>
              <a:rPr kumimoji="1" lang="ko-KR" altLang="en-US" sz="2200" b="1" dirty="0"/>
              <a:t> 추정하는 과정</a:t>
            </a:r>
            <a:endParaRPr kumimoji="1" lang="en-US" altLang="ko-KR" sz="2200" b="1" dirty="0"/>
          </a:p>
          <a:p>
            <a:pPr marL="0" indent="0">
              <a:buNone/>
            </a:pPr>
            <a:endParaRPr kumimoji="1" lang="en-US" altLang="ko-KR" sz="2200" dirty="0"/>
          </a:p>
          <a:p>
            <a:r>
              <a:rPr kumimoji="1" lang="ko-KR" altLang="en-US" sz="2200" b="1" dirty="0"/>
              <a:t>얻을 수 있는 것</a:t>
            </a:r>
            <a:endParaRPr kumimoji="1" lang="en-US" altLang="ko-KR" sz="2200" b="1" dirty="0"/>
          </a:p>
          <a:p>
            <a:pPr lvl="1"/>
            <a:r>
              <a:rPr kumimoji="1" lang="ko-KR" altLang="en-US" sz="2000" dirty="0"/>
              <a:t>카메라 시스템의 내부 </a:t>
            </a:r>
            <a:r>
              <a:rPr kumimoji="1" lang="en-US" altLang="ko-KR" sz="2000" dirty="0"/>
              <a:t>parameter (</a:t>
            </a:r>
            <a:r>
              <a:rPr kumimoji="1" lang="ko-KR" altLang="en-US" sz="2000" dirty="0"/>
              <a:t>초점 거리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광학 중심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왜곡 계수</a:t>
            </a:r>
            <a:r>
              <a:rPr kumimoji="1" lang="en-US" altLang="ko-KR" sz="2000" dirty="0"/>
              <a:t>)</a:t>
            </a:r>
          </a:p>
          <a:p>
            <a:pPr lvl="2"/>
            <a:r>
              <a:rPr kumimoji="1" lang="en-US" altLang="ko-KR" b="1" u="sng" dirty="0"/>
              <a:t>Intrinsic matrix(3x3)</a:t>
            </a:r>
          </a:p>
          <a:p>
            <a:pPr lvl="2"/>
            <a:r>
              <a:rPr kumimoji="1" lang="en-US" altLang="ko-KR" b="1" u="sng" dirty="0"/>
              <a:t>Distortion coefficient(5x1)</a:t>
            </a:r>
            <a:endParaRPr kumimoji="1" lang="ko-KR" altLang="en-US" b="1" u="sng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5C4670-2731-213B-2194-1DD87970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473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229A-CB72-A520-478F-92B1DB47D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857DE-5EDA-8133-D723-976F6F82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5868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EFEDE6-0639-84C6-A500-ED91C4377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kumimoji="1" lang="en-US" altLang="ko-KR" sz="3000" b="1" dirty="0">
                    <a:latin typeface="Andale Mono" panose="020B0509000000000004" pitchFamily="49" charset="0"/>
                  </a:rPr>
                  <a:t>cv2.solvePnP()</a:t>
                </a:r>
                <a:r>
                  <a:rPr kumimoji="1" lang="en-US" altLang="ko-KR" sz="3000" b="1" dirty="0"/>
                  <a:t>: Rotation vector</a:t>
                </a:r>
                <a:r>
                  <a:rPr kumimoji="1" lang="ko-KR" altLang="en-US" sz="3000" b="1" dirty="0"/>
                  <a:t>와 </a:t>
                </a:r>
                <a:r>
                  <a:rPr kumimoji="1" lang="en-US" altLang="ko-KR" sz="3000" b="1" dirty="0"/>
                  <a:t>Translation vector </a:t>
                </a:r>
                <a:r>
                  <a:rPr kumimoji="1" lang="ko-KR" altLang="en-US" sz="3000" b="1" dirty="0"/>
                  <a:t>계산</a:t>
                </a:r>
                <a:endParaRPr kumimoji="1" lang="en-US" altLang="ko-KR" sz="3000" b="1" dirty="0"/>
              </a:p>
              <a:p>
                <a:pPr marL="0" indent="0">
                  <a:buNone/>
                </a:pPr>
                <a:endParaRPr kumimoji="1" lang="en-US" altLang="ko-KR" dirty="0">
                  <a:latin typeface="Andale Mono" panose="020B0509000000000004" pitchFamily="49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en-US" altLang="ko-KR" sz="2600" b="1" dirty="0"/>
                  <a:t>Parameter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ko-KR" altLang="en-US" sz="2200" dirty="0"/>
                  <a:t>당구대의 </a:t>
                </a:r>
                <a:r>
                  <a:rPr kumimoji="1" lang="en-US" altLang="ko-KR" sz="2200" dirty="0"/>
                  <a:t>2D pixel </a:t>
                </a:r>
                <a:r>
                  <a:rPr kumimoji="1" lang="ko-KR" altLang="en-US" sz="2200" dirty="0"/>
                  <a:t>좌표 </a:t>
                </a:r>
                <a14:m>
                  <m:oMath xmlns:m="http://schemas.openxmlformats.org/officeDocument/2006/math">
                    <m:r>
                      <a:rPr kumimoji="1" lang="ko-KR" altLang="en-US" sz="22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R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kumimoji="1" lang="en-US" altLang="ko-KR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),(</m:t>
                    </m:r>
                    <m:sSub>
                      <m:sSubPr>
                        <m:ctrlP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),(</m:t>
                    </m:r>
                    <m:sSub>
                      <m:sSubPr>
                        <m:ctrlP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ko-KR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2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ko-KR" altLang="en-US" sz="2200" dirty="0"/>
                  <a:t>당구대의 </a:t>
                </a:r>
                <a:r>
                  <a:rPr kumimoji="1" lang="en-US" altLang="ko-KR" sz="2200" dirty="0"/>
                  <a:t>3D world </a:t>
                </a:r>
                <a:r>
                  <a:rPr kumimoji="1" lang="ko-KR" altLang="en-US" sz="2200" dirty="0"/>
                  <a:t>좌표 </a:t>
                </a:r>
                <a14:m>
                  <m:oMath xmlns:m="http://schemas.openxmlformats.org/officeDocument/2006/math">
                    <m:r>
                      <a:rPr kumimoji="1" lang="ko-KR" altLang="en-US" sz="22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R" sz="2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(0,0),</m:t>
                    </m:r>
                    <m:r>
                      <a:rPr kumimoji="1" lang="en-US" altLang="ko-KR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200" i="1" dirty="0" smtClean="0">
                        <a:latin typeface="Cambria Math" panose="02040503050406030204" pitchFamily="18" charset="0"/>
                      </a:rPr>
                      <m:t>(600,0),(600,300),(0,300)</m:t>
                    </m:r>
                  </m:oMath>
                </a14:m>
                <a:r>
                  <a:rPr kumimoji="1" lang="en-US" altLang="ko-KR" sz="2200" dirty="0"/>
                  <a:t> </a:t>
                </a:r>
                <a:r>
                  <a:rPr kumimoji="1" lang="en-US" altLang="ko-KR" sz="2200" b="1" dirty="0"/>
                  <a:t>(</a:t>
                </a:r>
                <a:r>
                  <a:rPr kumimoji="1" lang="ko-KR" altLang="en-US" sz="2200" b="1" dirty="0" err="1"/>
                  <a:t>고정값</a:t>
                </a:r>
                <a:r>
                  <a:rPr kumimoji="1" lang="en-US" altLang="ko-KR" sz="2200" b="1" dirty="0"/>
                  <a:t>)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ko-KR" sz="2200" dirty="0"/>
                  <a:t>Intrinsic matrix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ko-KR" sz="2200" dirty="0"/>
                  <a:t>Distortion coefficient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en-US" altLang="ko-KR" sz="2600" b="1" dirty="0"/>
                  <a:t>Return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ko-KR" altLang="en-US" sz="2200" dirty="0"/>
                  <a:t>카메라 시스템의 외부 </a:t>
                </a:r>
                <a:r>
                  <a:rPr kumimoji="1" lang="en-US" altLang="ko-KR" sz="2200" dirty="0"/>
                  <a:t>parameter (</a:t>
                </a:r>
                <a:r>
                  <a:rPr kumimoji="1" lang="ko-KR" altLang="en-US" sz="2200" dirty="0"/>
                  <a:t>카메라의 회전 및 이동</a:t>
                </a:r>
                <a:r>
                  <a:rPr kumimoji="1" lang="en-US" altLang="ko-KR" sz="2200" dirty="0"/>
                  <a:t>)</a:t>
                </a:r>
              </a:p>
              <a:p>
                <a:pPr lvl="2">
                  <a:lnSpc>
                    <a:spcPct val="110000"/>
                  </a:lnSpc>
                </a:pPr>
                <a:r>
                  <a:rPr kumimoji="1" lang="en-US" altLang="ko-KR" b="1" u="sng" dirty="0"/>
                  <a:t>Rotation vector(3x1)</a:t>
                </a:r>
              </a:p>
              <a:p>
                <a:pPr lvl="2">
                  <a:lnSpc>
                    <a:spcPct val="110000"/>
                  </a:lnSpc>
                </a:pPr>
                <a:r>
                  <a:rPr kumimoji="1" lang="en-US" altLang="ko-KR" b="1" u="sng" dirty="0"/>
                  <a:t>Translation vector(3x1)</a:t>
                </a:r>
                <a:endParaRPr kumimoji="1" lang="ko-KR" altLang="en-US" b="1" u="sng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EFEDE6-0639-84C6-A500-ED91C4377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4070" r="-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FEA853-2D0C-1332-986E-CC77C348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36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29E88-3B1D-77F4-924E-1DDF1919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DEE95-B04C-1144-8A9E-B21005D5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2740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17D2485-3AE1-DB64-A2F1-8354541A8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ko-KR" b="1" dirty="0">
                    <a:latin typeface="Andale Mono" panose="020B0509000000000004" pitchFamily="49" charset="0"/>
                  </a:rPr>
                  <a:t>cv2.Rodrigues()</a:t>
                </a:r>
                <a:r>
                  <a:rPr kumimoji="1" lang="en-US" altLang="ko-KR" b="1" dirty="0"/>
                  <a:t>: Rotation </a:t>
                </a:r>
                <a:r>
                  <a:rPr kumimoji="1" lang="en-US" altLang="ko-KR" b="1" u="sng" dirty="0"/>
                  <a:t>vector</a:t>
                </a:r>
                <a:r>
                  <a:rPr kumimoji="1" lang="ko-KR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ko-KR" altLang="en-US" b="1" dirty="0"/>
                  <a:t> </a:t>
                </a:r>
                <a:r>
                  <a:rPr kumimoji="1" lang="en-US" altLang="ko-KR" b="1" dirty="0"/>
                  <a:t>Rotation </a:t>
                </a:r>
                <a:r>
                  <a:rPr kumimoji="1" lang="en-US" altLang="ko-KR" b="1" u="sng" dirty="0"/>
                  <a:t>matrix</a:t>
                </a:r>
                <a:r>
                  <a:rPr kumimoji="1" lang="ko-KR" altLang="en-US" b="1" dirty="0"/>
                  <a:t> 변환</a:t>
                </a:r>
                <a:endParaRPr kumimoji="1" lang="en-US" altLang="ko-KR" b="1" dirty="0"/>
              </a:p>
              <a:p>
                <a:pPr marL="0" indent="0">
                  <a:buNone/>
                </a:pPr>
                <a:endParaRPr kumimoji="1" lang="en-US" altLang="ko-KR" dirty="0">
                  <a:latin typeface="Andale Mono" panose="020B0509000000000004" pitchFamily="49" charset="0"/>
                </a:endParaRPr>
              </a:p>
              <a:p>
                <a:r>
                  <a:rPr kumimoji="1" lang="en-US" altLang="ko-KR" sz="2400" b="1" dirty="0"/>
                  <a:t>Parameter</a:t>
                </a:r>
              </a:p>
              <a:p>
                <a:pPr lvl="1"/>
                <a:r>
                  <a:rPr kumimoji="1" lang="en-US" altLang="ko-KR" sz="2200" dirty="0"/>
                  <a:t>Rotation </a:t>
                </a:r>
                <a:r>
                  <a:rPr kumimoji="1" lang="en-US" altLang="ko-KR" sz="2200" u="sng" dirty="0"/>
                  <a:t>vector</a:t>
                </a:r>
                <a:r>
                  <a:rPr kumimoji="1" lang="en-US" altLang="ko-KR" sz="2200" dirty="0"/>
                  <a:t>(3x1)</a:t>
                </a:r>
              </a:p>
              <a:p>
                <a:r>
                  <a:rPr kumimoji="1" lang="en-US" altLang="ko-KR" sz="2400" b="1" dirty="0"/>
                  <a:t>Return</a:t>
                </a:r>
              </a:p>
              <a:p>
                <a:pPr lvl="1"/>
                <a:r>
                  <a:rPr kumimoji="1" lang="en-US" altLang="ko-KR" sz="2200" b="1" dirty="0"/>
                  <a:t>Rotation </a:t>
                </a:r>
                <a:r>
                  <a:rPr kumimoji="1" lang="en-US" altLang="ko-KR" sz="2200" b="1" u="sng" dirty="0"/>
                  <a:t>matrix</a:t>
                </a:r>
                <a:r>
                  <a:rPr kumimoji="1" lang="en-US" altLang="ko-KR" sz="2200" b="1" dirty="0"/>
                  <a:t>(3x3)</a:t>
                </a:r>
                <a:endParaRPr kumimoji="1" lang="ko-KR" altLang="en-US" sz="2200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17D2485-3AE1-DB64-A2F1-8354541A8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2E8C97-FD16-0B44-63AF-C45DCC6C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674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5981-2B57-5276-F6AA-414EEFE92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17104-7EFB-4669-E0E4-7EB6A28A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45239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AF8C726-15CE-D190-B229-EB16F87295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ko-KR" altLang="en-US" b="1" dirty="0"/>
                  <a:t>최종적으로 얻은 것</a:t>
                </a:r>
                <a:endParaRPr kumimoji="1" lang="en-US" altLang="ko-KR" b="1" dirty="0"/>
              </a:p>
              <a:p>
                <a:r>
                  <a:rPr kumimoji="1" lang="en-US" altLang="ko-KR" sz="2000" b="1" dirty="0"/>
                  <a:t>Intrinsic matrix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kumimoji="1" lang="en-US" altLang="ko-KR" sz="2000" b="1" dirty="0"/>
                  <a:t>(3x3)</a:t>
                </a:r>
              </a:p>
              <a:p>
                <a:r>
                  <a:rPr kumimoji="1" lang="en-US" altLang="ko-KR" sz="2000" b="1" dirty="0"/>
                  <a:t>Rotation matrix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en-US" altLang="ko-KR" sz="2000" b="1" dirty="0"/>
                  <a:t>(3x3)</a:t>
                </a:r>
              </a:p>
              <a:p>
                <a:r>
                  <a:rPr kumimoji="1" lang="en-US" altLang="ko-KR" sz="2000" b="1" dirty="0"/>
                  <a:t>Translation vector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ko-KR" sz="2000" b="1" dirty="0"/>
                  <a:t>(3x1)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ko-KR" sz="20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endParaRPr kumimoji="1" lang="en-US" altLang="ko-KR" sz="2000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AF8C726-15CE-D190-B229-EB16F87295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D7AD904-1F2B-95F3-C8AD-98F55CCE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028" y="5153566"/>
            <a:ext cx="9057944" cy="11072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38A496-6960-1618-A980-F934C7DA8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140944"/>
            <a:ext cx="7772400" cy="761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83649-2F74-DD96-319E-E421FA07CA2E}"/>
              </a:ext>
            </a:extLst>
          </p:cNvPr>
          <p:cNvSpPr txBox="1"/>
          <p:nvPr/>
        </p:nvSpPr>
        <p:spPr>
          <a:xfrm>
            <a:off x="2410692" y="6188789"/>
            <a:ext cx="1282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/>
              <a:t>2D pixel </a:t>
            </a:r>
            <a:r>
              <a:rPr kumimoji="1" lang="ko-KR" altLang="en-US" sz="1000" b="1" dirty="0"/>
              <a:t>좌표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78753-5CD7-0B3D-7069-2B0F3C032600}"/>
              </a:ext>
            </a:extLst>
          </p:cNvPr>
          <p:cNvSpPr txBox="1"/>
          <p:nvPr/>
        </p:nvSpPr>
        <p:spPr>
          <a:xfrm>
            <a:off x="6956964" y="6200663"/>
            <a:ext cx="1282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/>
              <a:t>3D world </a:t>
            </a:r>
            <a:r>
              <a:rPr kumimoji="1" lang="ko-KR" altLang="en-US" sz="1000" b="1" dirty="0"/>
              <a:t>좌표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52839E2-D5F3-BF5E-12AD-10427FF5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287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6E5E7-AFB8-89F8-080A-F1AC8426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3A2721-3AC1-245A-E0B2-D9B4C2AFC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26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ko-KR" altLang="en-US" sz="2600" b="1" dirty="0"/>
                  <a:t>모든 당구공의 </a:t>
                </a:r>
                <a:r>
                  <a:rPr kumimoji="1" lang="en-US" altLang="ko-KR" sz="2600" b="1" dirty="0"/>
                  <a:t>2D pixel </a:t>
                </a:r>
                <a:r>
                  <a:rPr kumimoji="1" lang="ko-KR" altLang="en-US" sz="2600" b="1" dirty="0"/>
                  <a:t>좌표 </a:t>
                </a:r>
                <a14:m>
                  <m:oMath xmlns:m="http://schemas.openxmlformats.org/officeDocument/2006/math">
                    <m:r>
                      <a:rPr kumimoji="1" lang="ko-KR" altLang="en-US" sz="26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ko-KR" altLang="en-US" sz="2600" b="1" dirty="0"/>
                  <a:t> </a:t>
                </a:r>
                <a:r>
                  <a:rPr kumimoji="1" lang="en-US" altLang="ko-KR" sz="2600" b="1" dirty="0"/>
                  <a:t>3D world </a:t>
                </a:r>
                <a:r>
                  <a:rPr kumimoji="1" lang="ko-KR" altLang="en-US" sz="2600" b="1" dirty="0"/>
                  <a:t>좌표</a:t>
                </a:r>
                <a:r>
                  <a:rPr kumimoji="1" lang="en-US" altLang="ko-KR" sz="2600" b="1" dirty="0"/>
                  <a:t>(</a:t>
                </a:r>
                <a:r>
                  <a:rPr kumimoji="1" lang="ko-KR" altLang="en-US" sz="2600" b="1" dirty="0"/>
                  <a:t>당구대 기준 좌표</a:t>
                </a:r>
                <a:r>
                  <a:rPr kumimoji="1" lang="en-US" altLang="ko-KR" sz="2600" b="1" dirty="0"/>
                  <a:t>)</a:t>
                </a:r>
              </a:p>
              <a:p>
                <a:pPr marL="0" indent="0">
                  <a:buNone/>
                </a:pPr>
                <a:endParaRPr kumimoji="1" lang="en-US" altLang="ko-KR" sz="1600" dirty="0"/>
              </a:p>
              <a:p>
                <a:pPr marL="0" indent="0">
                  <a:buNone/>
                </a:pPr>
                <a:r>
                  <a:rPr kumimoji="1" lang="ko-KR" altLang="en-US" sz="2000" b="1" dirty="0"/>
                  <a:t>알고 있는 것</a:t>
                </a:r>
                <a:endParaRPr kumimoji="1" lang="en-US" altLang="ko-KR" sz="20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2000" b="0" i="1" dirty="0" smtClean="0">
                        <a:latin typeface="Cambria Math" panose="02040503050406030204" pitchFamily="18" charset="0"/>
                      </a:rPr>
                      <m:t> (=</m:t>
                    </m:r>
                    <m:sSub>
                      <m:sSubPr>
                        <m:ctrlPr>
                          <a:rPr kumimoji="1"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ko-KR" sz="20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kumimoji="1" lang="en-US" altLang="ko-KR" sz="2000" dirty="0"/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kumimoji="1" lang="en-US" altLang="ko-KR" sz="2000" dirty="0"/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kumimoji="1" lang="en-US" altLang="ko-KR" sz="2000" dirty="0"/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/>
              </a:p>
              <a:p>
                <a:pPr marL="0" indent="0">
                  <a:buNone/>
                </a:pPr>
                <a:endParaRPr kumimoji="1" lang="en-US" altLang="ko-KR" sz="2000" dirty="0"/>
              </a:p>
              <a:p>
                <a:pPr marL="0" indent="0">
                  <a:buNone/>
                </a:pPr>
                <a:r>
                  <a:rPr kumimoji="1" lang="ko-KR" altLang="en-US" sz="2000" b="1" dirty="0"/>
                  <a:t>구해야 하는 것</a:t>
                </a:r>
                <a:endParaRPr kumimoji="1" lang="en-US" altLang="ko-KR" sz="2000" b="1" dirty="0"/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/>
              </a:p>
              <a:p>
                <a:pPr marL="0" indent="0">
                  <a:buNone/>
                </a:pPr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3A2721-3AC1-245A-E0B2-D9B4C2AFC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2681"/>
              </a:xfrm>
              <a:blipFill>
                <a:blip r:embed="rId3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7C39358C-C451-59A9-B6C1-3E36948B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1488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CF513B-652B-2F68-A09C-6053A8DAF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551" y="3669475"/>
            <a:ext cx="8601824" cy="10514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440189E-C0FA-B835-FF77-C76D5706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412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597D4-9D8B-7B49-2AA2-48451CC6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554050-235F-C616-19B0-109428CD9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kumimoji="1" lang="ko-KR" altLang="en-US" sz="2400" b="1" dirty="0"/>
                  <a:t>계산한 </a:t>
                </a:r>
                <a14:m>
                  <m:oMath xmlns:m="http://schemas.openxmlformats.org/officeDocument/2006/math"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kumimoji="1" lang="en-US" altLang="ko-KR" sz="2400" b="1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sz="2400" b="1" dirty="0"/>
                  <a:t>의</a:t>
                </a:r>
                <a:r>
                  <a:rPr kumimoji="1"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400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ko-KR" sz="2400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kumimoji="1" lang="en-US" altLang="ko-KR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sz="2400" b="1" dirty="0" err="1"/>
                  <a:t>를</a:t>
                </a:r>
                <a:r>
                  <a:rPr kumimoji="1" lang="ko-KR" altLang="en-US" sz="2400" b="1" dirty="0"/>
                  <a:t> 물리 엔진으로 전달</a:t>
                </a:r>
                <a:endParaRPr kumimoji="1" lang="en-US" altLang="ko-KR" sz="2400" b="1" dirty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kumimoji="1" lang="ko-KR" altLang="en-US" sz="2400" b="1" dirty="0"/>
                  <a:t>물리 엔진으로부터 </a:t>
                </a:r>
                <a:r>
                  <a:rPr kumimoji="1" lang="en-US" altLang="ko-KR" sz="2400" b="1" dirty="0"/>
                  <a:t>Yellow</a:t>
                </a:r>
                <a:r>
                  <a:rPr kumimoji="1" lang="ko-KR" altLang="en-US" sz="2400" b="1" dirty="0" err="1"/>
                  <a:t>를</a:t>
                </a:r>
                <a:r>
                  <a:rPr kumimoji="1" lang="ko-KR" altLang="en-US" sz="2400" b="1" dirty="0"/>
                  <a:t> 쳐야 할 방향</a:t>
                </a:r>
                <a:r>
                  <a:rPr kumimoji="1" lang="en-US" altLang="ko-KR" sz="2400" b="1" dirty="0"/>
                  <a:t>(</a:t>
                </a:r>
                <a:r>
                  <a:rPr kumimoji="1" lang="ko-KR" altLang="en-US" sz="2400" b="1" dirty="0"/>
                  <a:t>각도</a:t>
                </a:r>
                <a:r>
                  <a:rPr kumimoji="1" lang="en-US" altLang="ko-KR" sz="2400" b="1" dirty="0"/>
                  <a:t>, 3D world(</a:t>
                </a:r>
                <a:r>
                  <a:rPr kumimoji="1" lang="ko-KR" altLang="en-US" sz="2400" b="1" dirty="0"/>
                  <a:t>당구대 좌표계</a:t>
                </a:r>
                <a:r>
                  <a:rPr kumimoji="1" lang="en-US" altLang="ko-KR" sz="2400" b="1" dirty="0"/>
                  <a:t>)</a:t>
                </a:r>
                <a:r>
                  <a:rPr kumimoji="1" lang="ko-KR" altLang="en-US" sz="2400" b="1" dirty="0"/>
                  <a:t> 기준</a:t>
                </a:r>
                <a:r>
                  <a:rPr kumimoji="1" lang="en-US" altLang="ko-KR" sz="2400" b="1" dirty="0"/>
                  <a:t>)</a:t>
                </a:r>
                <a:r>
                  <a:rPr kumimoji="1" lang="ko-KR" altLang="en-US" sz="2400" b="1" dirty="0"/>
                  <a:t>을 받음</a:t>
                </a:r>
                <a:endParaRPr kumimoji="1" lang="en-US" altLang="ko-KR" sz="2400" b="1" dirty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kumimoji="1" lang="en-US" altLang="ko-KR" sz="2400" b="1" dirty="0"/>
                  <a:t>Yellow</a:t>
                </a:r>
                <a:r>
                  <a:rPr kumimoji="1" lang="ko-KR" altLang="en-US" sz="2400" b="1" dirty="0" err="1"/>
                  <a:t>를</a:t>
                </a:r>
                <a:r>
                  <a:rPr kumimoji="1" lang="ko-KR" altLang="en-US" sz="2400" b="1" dirty="0"/>
                  <a:t> 칠 방향 위의 한 점을 계산 </a:t>
                </a:r>
                <a:r>
                  <a:rPr kumimoji="1" lang="en-US" altLang="ko-KR" sz="24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func>
                      <m:funcPr>
                        <m:ctrlP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ko-KR" sz="2400" b="1" i="0" dirty="0" smtClean="0"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kumimoji="1" lang="en-US" altLang="ko-KR" sz="24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</a:rPr>
                      <m:t>𝟏𝟎𝟎</m:t>
                    </m:r>
                    <m:func>
                      <m:funcPr>
                        <m:ctrlP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ko-KR" sz="2400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</m:oMath>
                </a14:m>
                <a:r>
                  <a:rPr kumimoji="1" lang="en-US" altLang="ko-KR" sz="2400" b="1" dirty="0"/>
                  <a:t>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554050-235F-C616-19B0-109428CD9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5FA9CDA4-AF31-5F13-B1BD-4F68AFFA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616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3ADFAB-F9B7-01ED-EFCB-3105510D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17</a:t>
            </a:fld>
            <a:endParaRPr kumimoji="1" lang="ko-KR" altLang="en-US"/>
          </a:p>
        </p:txBody>
      </p:sp>
      <p:pic>
        <p:nvPicPr>
          <p:cNvPr id="2" name="그림 1" descr="가구, 테이블, 포켓볼 당구대, 게임이(가) 표시된 사진&#10;&#10;자동 생성된 설명">
            <a:extLst>
              <a:ext uri="{FF2B5EF4-FFF2-40B4-BE49-F238E27FC236}">
                <a16:creationId xmlns:a16="http://schemas.microsoft.com/office/drawing/2014/main" id="{75F32B42-FEF5-5D0C-A6E4-00F741F5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287" t="34383" r="13295" b="45294"/>
          <a:stretch/>
        </p:blipFill>
        <p:spPr>
          <a:xfrm>
            <a:off x="6473952" y="4681727"/>
            <a:ext cx="2267712" cy="136063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DBC8E91-B8E6-2C29-D061-DBD843973D10}"/>
              </a:ext>
            </a:extLst>
          </p:cNvPr>
          <p:cNvSpPr/>
          <p:nvPr/>
        </p:nvSpPr>
        <p:spPr>
          <a:xfrm>
            <a:off x="7214636" y="5644896"/>
            <a:ext cx="161524" cy="170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가구, 테이블, 포켓볼 당구대, 게임이(가) 표시된 사진&#10;&#10;자동 생성된 설명">
            <a:extLst>
              <a:ext uri="{FF2B5EF4-FFF2-40B4-BE49-F238E27FC236}">
                <a16:creationId xmlns:a16="http://schemas.microsoft.com/office/drawing/2014/main" id="{DA9B626D-B279-6E2B-9C6A-BEF3DA9C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856" y="4431654"/>
            <a:ext cx="2564867" cy="19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67CDE-D87B-568D-25B1-CE69BE5A0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A624122-9D6A-4349-4F1B-92BE4BCDC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45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ko-KR" altLang="en-US" sz="2600" b="1" dirty="0"/>
                  <a:t>칠 방향의 </a:t>
                </a:r>
                <a:r>
                  <a:rPr kumimoji="1" lang="en-US" altLang="ko-KR" sz="2600" b="1" dirty="0"/>
                  <a:t>3D world </a:t>
                </a:r>
                <a:r>
                  <a:rPr kumimoji="1" lang="ko-KR" altLang="en-US" sz="2600" b="1" dirty="0"/>
                  <a:t>좌표</a:t>
                </a:r>
                <a:r>
                  <a:rPr kumimoji="1" lang="en-US" altLang="ko-KR" sz="26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R" sz="2600" b="1" dirty="0"/>
                  <a:t> 2D pixel </a:t>
                </a:r>
                <a:r>
                  <a:rPr kumimoji="1" lang="ko-KR" altLang="en-US" sz="2600" b="1" dirty="0"/>
                  <a:t>좌표</a:t>
                </a:r>
                <a:endParaRPr kumimoji="1" lang="en-US" altLang="ko-KR" sz="2600" b="1" dirty="0"/>
              </a:p>
              <a:p>
                <a:pPr marL="0" indent="0">
                  <a:buNone/>
                </a:pPr>
                <a:endParaRPr kumimoji="1" lang="en-US" altLang="ko-KR" sz="1600" dirty="0"/>
              </a:p>
              <a:p>
                <a:pPr marL="0" indent="0">
                  <a:buNone/>
                </a:pPr>
                <a:r>
                  <a:rPr kumimoji="1" lang="ko-KR" altLang="en-US" sz="2000" b="1" dirty="0"/>
                  <a:t>알고 있는 것</a:t>
                </a:r>
                <a:endParaRPr kumimoji="1" lang="en-US" altLang="ko-KR" sz="20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sz="2000" b="0" i="1" dirty="0" smtClean="0">
                        <a:latin typeface="Cambria Math" panose="02040503050406030204" pitchFamily="18" charset="0"/>
                      </a:rPr>
                      <m:t> (=</m:t>
                    </m:r>
                    <m:sSub>
                      <m:sSubPr>
                        <m:ctrlPr>
                          <a:rPr kumimoji="1"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ko-KR" sz="20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/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kumimoji="1" lang="en-US" altLang="ko-KR" sz="2000" dirty="0"/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kumimoji="1" lang="en-US" altLang="ko-KR" sz="2000" dirty="0"/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/>
              </a:p>
              <a:p>
                <a:pPr marL="0" indent="0">
                  <a:buNone/>
                </a:pPr>
                <a:endParaRPr kumimoji="1" lang="en-US" altLang="ko-KR" sz="2000" dirty="0"/>
              </a:p>
              <a:p>
                <a:pPr marL="0" indent="0">
                  <a:buNone/>
                </a:pPr>
                <a:r>
                  <a:rPr kumimoji="1" lang="ko-KR" altLang="en-US" sz="2000" b="1" dirty="0"/>
                  <a:t>구해야 하는 것</a:t>
                </a:r>
                <a:endParaRPr kumimoji="1" lang="en-US" altLang="ko-KR" sz="2000" b="1" dirty="0"/>
              </a:p>
              <a:p>
                <a14:m>
                  <m:oMath xmlns:m="http://schemas.openxmlformats.org/officeDocument/2006/math"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ko-KR" sz="2000" i="1" dirty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A624122-9D6A-4349-4F1B-92BE4BCDC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4557"/>
              </a:xfrm>
              <a:blipFill>
                <a:blip r:embed="rId3"/>
                <a:stretch>
                  <a:fillRect l="-1086" t="-21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0094EE90-644B-50BF-B517-E3BBADFB5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1488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E88B1C-DECC-BBDC-930E-597C079E0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551" y="3669475"/>
            <a:ext cx="8601824" cy="1051475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AF9B20F-95C3-A920-9237-860DC1AF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390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1AFF1-726B-95A8-B8BD-583BA8CA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064156-A127-F9BC-7021-55D9CFA1FB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ko-KR" altLang="en-US" b="1" dirty="0"/>
                  <a:t>변환한 좌표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b="1" dirty="0"/>
                  <a:t>와 </a:t>
                </a:r>
                <a:r>
                  <a:rPr kumimoji="1" lang="en-US" altLang="ko-KR" b="1" dirty="0"/>
                  <a:t>Yellow</a:t>
                </a:r>
                <a:r>
                  <a:rPr kumimoji="1" lang="ko-KR" altLang="en-US" b="1" dirty="0"/>
                  <a:t>의 좌표를 연결하여 시각화</a:t>
                </a:r>
                <a:endParaRPr kumimoji="1" lang="en-US" altLang="ko-KR" sz="2800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064156-A127-F9BC-7021-55D9CFA1F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DBD72F3D-85A0-20FE-3269-E1BC3673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45239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p:pic>
        <p:nvPicPr>
          <p:cNvPr id="2" name="그림 1" descr="가구, 테이블, 포켓볼 당구대, 게임이(가) 표시된 사진&#10;&#10;자동 생성된 설명">
            <a:extLst>
              <a:ext uri="{FF2B5EF4-FFF2-40B4-BE49-F238E27FC236}">
                <a16:creationId xmlns:a16="http://schemas.microsoft.com/office/drawing/2014/main" id="{E6AEBB6E-2690-6634-C872-6EC12B7F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784" y="3031017"/>
            <a:ext cx="3992432" cy="29959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A48E8-A15B-4EC8-17C1-2BBE64E8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85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01F6-1CB1-81E2-624B-A23DFB5B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Contents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5FA86-11D6-57D8-1AB0-B9B51307E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ko-KR" b="1" dirty="0"/>
              <a:t>Project Introduction</a:t>
            </a:r>
          </a:p>
          <a:p>
            <a:pPr marL="514350" indent="-514350">
              <a:buAutoNum type="arabicPeriod"/>
            </a:pPr>
            <a:r>
              <a:rPr kumimoji="1" lang="en-US" altLang="ko-KR" b="1" dirty="0"/>
              <a:t>Detection</a:t>
            </a:r>
          </a:p>
          <a:p>
            <a:pPr lvl="1"/>
            <a:r>
              <a:rPr kumimoji="1" lang="en-US" altLang="ko-KR" b="1" dirty="0"/>
              <a:t>Table</a:t>
            </a:r>
          </a:p>
          <a:p>
            <a:pPr lvl="1"/>
            <a:r>
              <a:rPr kumimoji="1" lang="en-US" altLang="ko-KR" b="1" dirty="0"/>
              <a:t>Balls</a:t>
            </a:r>
          </a:p>
          <a:p>
            <a:pPr lvl="1"/>
            <a:r>
              <a:rPr kumimoji="1" lang="en-US" altLang="ko-KR" b="1" dirty="0"/>
              <a:t>Coordination Transformation(</a:t>
            </a:r>
            <a:r>
              <a:rPr kumimoji="1" lang="ko-KR" altLang="en-US" b="1" dirty="0"/>
              <a:t>좌표 변환</a:t>
            </a:r>
            <a:r>
              <a:rPr kumimoji="1" lang="en-US" altLang="ko-KR" b="1" dirty="0"/>
              <a:t>)</a:t>
            </a:r>
          </a:p>
          <a:p>
            <a:pPr marL="514350" indent="-514350">
              <a:buAutoNum type="arabicPeriod"/>
            </a:pPr>
            <a:r>
              <a:rPr kumimoji="1" lang="en-US" altLang="ko-KR" b="1" dirty="0"/>
              <a:t>Solver – Physical Engine</a:t>
            </a:r>
          </a:p>
          <a:p>
            <a:pPr marL="514350" indent="-514350">
              <a:buAutoNum type="arabicPeriod"/>
            </a:pPr>
            <a:r>
              <a:rPr kumimoji="1" lang="en-US" altLang="ko-KR" b="1" dirty="0"/>
              <a:t>Demo Video</a:t>
            </a:r>
            <a:endParaRPr kumimoji="1"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04941F-2E1D-BA75-1AA8-EB26147D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390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7567B-9595-41D5-0B9F-7C935F64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3. Solver – Physical Engine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10076-6118-9092-3F38-DB2C8FAD7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600" b="1" dirty="0"/>
              <a:t>전체적인 흐름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0417C8-B11B-E7EE-E43F-130AB648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20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A25B51-DB53-BCCE-BED3-581EC9E5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2901003"/>
            <a:ext cx="10317015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46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4B3CC-73EF-4125-E161-7A369CC1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3. Solver – Physical Engine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B0932-01F2-1F89-5DC1-E887B77C3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600" b="1" dirty="0"/>
              <a:t>시뮬레이션 흐름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96EFE-9282-E5C2-415B-93DD7D07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21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CA61C6-E92A-C375-6E78-C36CD1D8F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2" y="2981976"/>
            <a:ext cx="1179359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32CEE-8B68-1248-2FF6-E7C1BF17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3. Solver – Physical Engine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9AD3F-7940-FDAD-4264-7DA27177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sz="2600" b="1" dirty="0"/>
              <a:t>당구대 초기화</a:t>
            </a:r>
            <a:endParaRPr lang="en-US" altLang="ko-KR" sz="2600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1800" b="1" dirty="0"/>
              <a:t>당구대 위에 </a:t>
            </a:r>
            <a:r>
              <a:rPr lang="ko-KR" altLang="en-US" sz="1800" b="1" dirty="0" err="1"/>
              <a:t>입력받은</a:t>
            </a:r>
            <a:r>
              <a:rPr lang="ko-KR" altLang="en-US" sz="1800" b="1" dirty="0"/>
              <a:t> 공들의</a:t>
            </a: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초기 위치를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설정</a:t>
            </a:r>
            <a:endParaRPr lang="en-US" altLang="ko-KR" sz="1800" b="1" dirty="0"/>
          </a:p>
          <a:p>
            <a:pPr marL="0" indent="0">
              <a:buNone/>
            </a:pPr>
            <a:endParaRPr lang="ko-KR" altLang="en-US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7AF50-B560-FB25-41E2-C0DB4D78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22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1C2197-4AFC-2BA0-6BA1-7807C99F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92" y="2724281"/>
            <a:ext cx="6182588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C5706-20A9-878C-2057-F231B4A1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3. Solver – Physical Engine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5F0928-312F-52C1-DA93-294394003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600" b="1" dirty="0"/>
                  <a:t>2. </a:t>
                </a:r>
                <a:r>
                  <a:rPr lang="ko-KR" altLang="en-US" sz="2600" b="1" dirty="0"/>
                  <a:t>타겟 공에 대한 </a:t>
                </a:r>
                <a:r>
                  <a:rPr lang="ko-KR" altLang="en-US" sz="2600" b="1" dirty="0" err="1"/>
                  <a:t>히팅</a:t>
                </a:r>
                <a:r>
                  <a:rPr lang="ko-KR" altLang="en-US" sz="2600" b="1" dirty="0"/>
                  <a:t> 가능한 각도 계산</a:t>
                </a:r>
                <a:endParaRPr lang="en-US" altLang="ko-KR" sz="2600" b="1" dirty="0"/>
              </a:p>
              <a:p>
                <a:pPr marL="0" indent="0">
                  <a:buNone/>
                </a:pPr>
                <a:endParaRPr lang="en-US" altLang="ko-KR" sz="2600" b="1" dirty="0"/>
              </a:p>
              <a:p>
                <a:pPr latinLnBrk="1">
                  <a:spcAft>
                    <a:spcPts val="800"/>
                  </a:spcAft>
                </a:pPr>
                <a:endParaRPr lang="en-US" altLang="ko-KR" sz="1800" i="1" kern="100" dirty="0">
                  <a:effectLst/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latinLnBrk="1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8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ko-KR" sz="18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ko-KR" sz="18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𝑎𝑟𝑐𝑡𝑎𝑛</m:t>
                    </m:r>
                    <m:f>
                      <m:f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ko-KR" altLang="ko-KR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ko-KR" altLang="ko-KR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latinLnBrk="1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𝑎𝑟𝑐𝑠𝑖𝑛</m:t>
                    </m:r>
                    <m:f>
                      <m:f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𝑑</m:t>
                        </m:r>
                      </m:den>
                    </m:f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800" b="0" i="0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            </m:t>
                    </m:r>
                  </m:oMath>
                </a14:m>
                <a:endParaRPr lang="en-US" altLang="ko-KR" sz="1800" b="0" i="0" kern="100" dirty="0">
                  <a:effectLst/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ko-KR" altLang="en-US" sz="1800" kern="1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히팅</a:t>
                </a:r>
                <a:r>
                  <a:rPr lang="ko-KR" altLang="en-US" sz="18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가능한 각도 </a:t>
                </a:r>
                <a:r>
                  <a:rPr lang="en-US" altLang="ko-KR" sz="18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= [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]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600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5F0928-312F-52C1-DA93-294394003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7131EB-AF37-9DDF-9A64-7A9309F7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5DBD4C-BB51-46F1-8C82-D44E557E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613" y="2452955"/>
            <a:ext cx="4588002" cy="3429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996A6CA-4BD7-80BF-D99E-7BBDBF91F5AE}"/>
              </a:ext>
            </a:extLst>
          </p:cNvPr>
          <p:cNvCxnSpPr/>
          <p:nvPr/>
        </p:nvCxnSpPr>
        <p:spPr>
          <a:xfrm flipV="1">
            <a:off x="6635750" y="3238500"/>
            <a:ext cx="3168650" cy="2108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56D616-18D3-488D-61D8-D639CFBBE427}"/>
              </a:ext>
            </a:extLst>
          </p:cNvPr>
          <p:cNvCxnSpPr/>
          <p:nvPr/>
        </p:nvCxnSpPr>
        <p:spPr>
          <a:xfrm flipV="1">
            <a:off x="6635750" y="2870200"/>
            <a:ext cx="2870200" cy="24765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77F6C5-7506-2D60-6A52-F49D1F36F934}"/>
              </a:ext>
            </a:extLst>
          </p:cNvPr>
          <p:cNvCxnSpPr/>
          <p:nvPr/>
        </p:nvCxnSpPr>
        <p:spPr>
          <a:xfrm>
            <a:off x="9505950" y="2870200"/>
            <a:ext cx="298450" cy="368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404037F-8169-B4E5-EF3A-C27F259ACDB1}"/>
              </a:ext>
            </a:extLst>
          </p:cNvPr>
          <p:cNvCxnSpPr/>
          <p:nvPr/>
        </p:nvCxnSpPr>
        <p:spPr>
          <a:xfrm>
            <a:off x="5981700" y="5346700"/>
            <a:ext cx="42989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id="{4CFB93B4-2DB0-87BC-2C0B-82DBF19A272A}"/>
              </a:ext>
            </a:extLst>
          </p:cNvPr>
          <p:cNvSpPr/>
          <p:nvPr/>
        </p:nvSpPr>
        <p:spPr>
          <a:xfrm>
            <a:off x="7032625" y="5060950"/>
            <a:ext cx="82550" cy="603241"/>
          </a:xfrm>
          <a:prstGeom prst="arc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DD8C202C-C0E3-93CB-4436-FC9A996799F7}"/>
              </a:ext>
            </a:extLst>
          </p:cNvPr>
          <p:cNvSpPr/>
          <p:nvPr/>
        </p:nvSpPr>
        <p:spPr>
          <a:xfrm>
            <a:off x="7302500" y="4700321"/>
            <a:ext cx="146050" cy="222250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9D195-7560-41C0-9D4E-3374461DE274}"/>
              </a:ext>
            </a:extLst>
          </p:cNvPr>
          <p:cNvSpPr txBox="1"/>
          <p:nvPr/>
        </p:nvSpPr>
        <p:spPr>
          <a:xfrm>
            <a:off x="7425157" y="4509742"/>
            <a:ext cx="254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ko-KR" sz="1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A54C31-6477-6F6A-DB0F-43C62359C4C9}"/>
              </a:ext>
            </a:extLst>
          </p:cNvPr>
          <p:cNvSpPr txBox="1"/>
          <p:nvPr/>
        </p:nvSpPr>
        <p:spPr>
          <a:xfrm>
            <a:off x="7194550" y="5041713"/>
            <a:ext cx="254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ko-KR" sz="1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endParaRPr lang="ko-KR" altLang="en-US" sz="10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97A6261-403F-C135-55BE-DC29E3519C7D}"/>
              </a:ext>
            </a:extLst>
          </p:cNvPr>
          <p:cNvCxnSpPr/>
          <p:nvPr/>
        </p:nvCxnSpPr>
        <p:spPr>
          <a:xfrm flipH="1">
            <a:off x="9596438" y="3148013"/>
            <a:ext cx="123825" cy="90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EAA9E95-6DD0-C9CF-7BFA-D0629334FBD2}"/>
              </a:ext>
            </a:extLst>
          </p:cNvPr>
          <p:cNvCxnSpPr/>
          <p:nvPr/>
        </p:nvCxnSpPr>
        <p:spPr>
          <a:xfrm>
            <a:off x="9593262" y="3238500"/>
            <a:ext cx="61913" cy="1022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B8489D-53EF-7673-7305-5B93F2784C3E}"/>
              </a:ext>
            </a:extLst>
          </p:cNvPr>
          <p:cNvSpPr txBox="1"/>
          <p:nvPr/>
        </p:nvSpPr>
        <p:spPr>
          <a:xfrm>
            <a:off x="8356600" y="4167188"/>
            <a:ext cx="254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A54F33-C9A6-F760-9337-AEC915B7B066}"/>
              </a:ext>
            </a:extLst>
          </p:cNvPr>
          <p:cNvSpPr txBox="1"/>
          <p:nvPr/>
        </p:nvSpPr>
        <p:spPr>
          <a:xfrm>
            <a:off x="9505950" y="2779475"/>
            <a:ext cx="254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202122"/>
                </a:solidFill>
                <a:latin typeface="Arial" panose="020B0604020202020204" pitchFamily="34" charset="0"/>
              </a:rPr>
              <a:t>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8970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B3D70-848B-B0F5-2F8F-FC8C1181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3. Solver – Physical Engine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876566-8D74-6B3E-CDC3-29DE7BDFFB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34242"/>
                <a:ext cx="3137899" cy="17600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600" b="1" dirty="0"/>
                  <a:t>- </a:t>
                </a:r>
                <a:r>
                  <a:rPr lang="ko-KR" altLang="en-US" sz="1800" b="1" dirty="0"/>
                  <a:t>속도와 위치 업데이트</a:t>
                </a:r>
                <a:endParaRPr lang="en-US" altLang="ko-KR" sz="1800" b="1" dirty="0"/>
              </a:p>
              <a:p>
                <a:pPr latinLnBrk="1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 </m:t>
                    </m:r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endParaRPr lang="ko-KR" altLang="ko-KR" sz="15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latinLnBrk="1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ko-KR" altLang="ko-KR" sz="15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876566-8D74-6B3E-CDC3-29DE7BDFF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34242"/>
                <a:ext cx="3137899" cy="1760056"/>
              </a:xfrm>
              <a:blipFill>
                <a:blip r:embed="rId2"/>
                <a:stretch>
                  <a:fillRect l="-3502" t="-5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901D4D-42B6-18E3-620F-C8B461AA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24</a:t>
            </a:fld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44A80A-602B-20E7-88F5-B10702DE6912}"/>
                  </a:ext>
                </a:extLst>
              </p:cNvPr>
              <p:cNvSpPr txBox="1"/>
              <p:nvPr/>
            </p:nvSpPr>
            <p:spPr>
              <a:xfrm>
                <a:off x="838200" y="4650332"/>
                <a:ext cx="247607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Tx/>
                  <a:buChar char="-"/>
                </a:pPr>
                <a:r>
                  <a:rPr lang="ko-KR" altLang="en-US" sz="1800" b="1" dirty="0"/>
                  <a:t> 공과 벽의 충돌</a:t>
                </a:r>
                <a:endPara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ko-KR" sz="16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−</m:t>
                    </m:r>
                    <m:r>
                      <a:rPr lang="en-US" altLang="ko-KR" sz="16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ko-KR" sz="16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ko-KR" sz="16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endParaRPr lang="ko-KR" altLang="ko-KR" sz="16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44A80A-602B-20E7-88F5-B10702DE6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0332"/>
                <a:ext cx="2476071" cy="615553"/>
              </a:xfrm>
              <a:prstGeom prst="rect">
                <a:avLst/>
              </a:prstGeom>
              <a:blipFill>
                <a:blip r:embed="rId3"/>
                <a:stretch>
                  <a:fillRect l="-2709" t="-9901" b="-9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08EA631-D5FA-9A68-2FD1-760114465C9B}"/>
              </a:ext>
            </a:extLst>
          </p:cNvPr>
          <p:cNvSpPr txBox="1"/>
          <p:nvPr/>
        </p:nvSpPr>
        <p:spPr>
          <a:xfrm>
            <a:off x="6420920" y="2634242"/>
            <a:ext cx="49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공과 공의 충돌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C1E71-6153-141F-55E7-B2DB58962D89}"/>
              </a:ext>
            </a:extLst>
          </p:cNvPr>
          <p:cNvSpPr txBox="1"/>
          <p:nvPr/>
        </p:nvSpPr>
        <p:spPr>
          <a:xfrm>
            <a:off x="838200" y="1767561"/>
            <a:ext cx="25479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3. </a:t>
            </a:r>
            <a:r>
              <a:rPr lang="ko-KR" altLang="en-US" sz="2600" b="1" dirty="0"/>
              <a:t>시뮬레이션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392F0B-47E6-325A-22DC-12BD08BE6DCE}"/>
                  </a:ext>
                </a:extLst>
              </p:cNvPr>
              <p:cNvSpPr txBox="1"/>
              <p:nvPr/>
            </p:nvSpPr>
            <p:spPr>
              <a:xfrm>
                <a:off x="6698751" y="3003574"/>
                <a:ext cx="5493250" cy="1903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/>
                  <a:t>1. </a:t>
                </a:r>
                <a:r>
                  <a:rPr lang="ko-KR" altLang="en-US" sz="1800" b="1" dirty="0"/>
                  <a:t>운동량 보존</a:t>
                </a:r>
                <a:endParaRPr lang="en-US" altLang="ko-KR" sz="1800" b="1" dirty="0"/>
              </a:p>
              <a:p>
                <a:pPr marL="285750" indent="-285750" latinLnBrk="1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sz="1800" b="1" dirty="0"/>
                  <a:t>2. </a:t>
                </a:r>
                <a:r>
                  <a:rPr lang="ko-KR" altLang="en-US" sz="1800" b="1" dirty="0" err="1"/>
                  <a:t>비탄성</a:t>
                </a:r>
                <a:r>
                  <a:rPr lang="ko-KR" altLang="en-US" sz="1800" b="1" dirty="0"/>
                  <a:t> 충돌</a:t>
                </a:r>
                <a:endParaRPr lang="en-US" altLang="ko-KR" sz="1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𝑛𝑜𝑟𝑚𝑎𝑙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𝑛𝑜𝑟𝑚𝑎𝑙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−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𝑛𝑜𝑟𝑚𝑎𝑙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𝑛𝑜𝑟𝑚𝑎𝑙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sz="1800" b="1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3. </a:t>
                </a:r>
                <a:r>
                  <a:rPr lang="ko-KR" altLang="en-US" sz="1800" b="1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접선 방향 속도 보존</a:t>
                </a:r>
                <a:endParaRPr lang="en-US" altLang="ko-KR" sz="1800" b="1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𝑡𝑎𝑔𝑛𝑒𝑡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𝑡𝑎𝑛𝑔𝑒𝑛𝑡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𝑡𝑎𝑔𝑛𝑒𝑡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𝑡𝑎𝑛𝑔𝑒𝑛𝑡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392F0B-47E6-325A-22DC-12BD08BE6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751" y="3003574"/>
                <a:ext cx="5493250" cy="1903278"/>
              </a:xfrm>
              <a:prstGeom prst="rect">
                <a:avLst/>
              </a:prstGeom>
              <a:blipFill>
                <a:blip r:embed="rId4"/>
                <a:stretch>
                  <a:fillRect l="-999" t="-1923" b="-1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94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8ED36-2B19-32CF-7CD7-6B73E91F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A5DF2-D3B1-422F-5617-75B368C1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3. Solver – Physical Engine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3719A5E-0024-97A9-9EAA-3FB3A63B17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34242"/>
                <a:ext cx="3137899" cy="17600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600" b="1" dirty="0"/>
                  <a:t>- </a:t>
                </a:r>
                <a:r>
                  <a:rPr lang="ko-KR" altLang="en-US" sz="1800" b="1" dirty="0"/>
                  <a:t>속도와 위치 업데이트</a:t>
                </a:r>
                <a:endParaRPr lang="en-US" altLang="ko-KR" sz="1800" b="1" dirty="0"/>
              </a:p>
              <a:p>
                <a:pPr latinLnBrk="1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 </m:t>
                    </m:r>
                    <m:r>
                      <a:rPr lang="en-US" altLang="ko-KR" sz="15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endParaRPr lang="ko-KR" altLang="ko-KR" sz="15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latinLnBrk="1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ko-KR" sz="15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ko-KR" altLang="ko-KR" sz="15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3719A5E-0024-97A9-9EAA-3FB3A63B1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34242"/>
                <a:ext cx="3137899" cy="1760056"/>
              </a:xfrm>
              <a:blipFill>
                <a:blip r:embed="rId7"/>
                <a:stretch>
                  <a:fillRect l="-3502" t="-5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EE2EE-2C63-0F3E-A9C1-C50E19B9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25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ECE26-F923-1BCA-E9EB-8F647415C125}"/>
              </a:ext>
            </a:extLst>
          </p:cNvPr>
          <p:cNvSpPr txBox="1"/>
          <p:nvPr/>
        </p:nvSpPr>
        <p:spPr>
          <a:xfrm>
            <a:off x="838200" y="1767561"/>
            <a:ext cx="25479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3. </a:t>
            </a:r>
            <a:r>
              <a:rPr lang="ko-KR" altLang="en-US" sz="2600" b="1" dirty="0"/>
              <a:t>시뮬레이션</a:t>
            </a:r>
          </a:p>
        </p:txBody>
      </p:sp>
      <p:pic>
        <p:nvPicPr>
          <p:cNvPr id="5" name="direct_hit_1_1">
            <a:hlinkClick r:id="" action="ppaction://media"/>
            <a:extLst>
              <a:ext uri="{FF2B5EF4-FFF2-40B4-BE49-F238E27FC236}">
                <a16:creationId xmlns:a16="http://schemas.microsoft.com/office/drawing/2014/main" id="{E25F61ED-4D52-CDE4-C2F1-6B30E3D32A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8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822" y="2260004"/>
            <a:ext cx="3984554" cy="1992277"/>
          </a:xfrm>
          <a:prstGeom prst="rect">
            <a:avLst/>
          </a:prstGeom>
        </p:spPr>
      </p:pic>
      <p:pic>
        <p:nvPicPr>
          <p:cNvPr id="6" name="direct_hit_0_4">
            <a:hlinkClick r:id="" action="ppaction://media"/>
            <a:extLst>
              <a:ext uri="{FF2B5EF4-FFF2-40B4-BE49-F238E27FC236}">
                <a16:creationId xmlns:a16="http://schemas.microsoft.com/office/drawing/2014/main" id="{C90D0559-E820-6576-3276-A1E1A27242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668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0920" y="2260003"/>
            <a:ext cx="3984554" cy="1992277"/>
          </a:xfrm>
          <a:prstGeom prst="rect">
            <a:avLst/>
          </a:prstGeom>
        </p:spPr>
      </p:pic>
      <p:pic>
        <p:nvPicPr>
          <p:cNvPr id="10" name="direct_hit_3_4">
            <a:hlinkClick r:id="" action="ppaction://media"/>
            <a:extLst>
              <a:ext uri="{FF2B5EF4-FFF2-40B4-BE49-F238E27FC236}">
                <a16:creationId xmlns:a16="http://schemas.microsoft.com/office/drawing/2014/main" id="{B2DB1E8A-306E-B273-1983-9BE827231E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668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822" y="4534837"/>
            <a:ext cx="3984554" cy="1992277"/>
          </a:xfrm>
          <a:prstGeom prst="rect">
            <a:avLst/>
          </a:prstGeom>
        </p:spPr>
      </p:pic>
      <p:pic>
        <p:nvPicPr>
          <p:cNvPr id="12" name="direct_hit_2_4">
            <a:hlinkClick r:id="" action="ppaction://media"/>
            <a:extLst>
              <a:ext uri="{FF2B5EF4-FFF2-40B4-BE49-F238E27FC236}">
                <a16:creationId xmlns:a16="http://schemas.microsoft.com/office/drawing/2014/main" id="{67F624AF-08DC-6D21-7EDB-03CC6BB593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end="668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0921" y="4491653"/>
            <a:ext cx="3984554" cy="199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F3A42-D95A-DDE1-B404-073EF14A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3. Solver – Physical Engine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5649E-FC48-2A09-586C-06C0166B1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4.</a:t>
            </a:r>
            <a:r>
              <a:rPr lang="en-US" altLang="ko-KR" dirty="0"/>
              <a:t> </a:t>
            </a:r>
            <a:r>
              <a:rPr lang="ko-KR" altLang="en-US" sz="2600" b="1" dirty="0"/>
              <a:t>가장 우선순위가 높은 각도 출력</a:t>
            </a:r>
            <a:endParaRPr lang="en-US" altLang="ko-KR" sz="2600" b="1" dirty="0"/>
          </a:p>
          <a:p>
            <a:pPr marL="0" indent="0"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성공 여부</a:t>
            </a: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첫 충돌이 빨간 공과의 충돌인지</a:t>
            </a: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충돌 횟수가 몇 번 인지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57AB93-B40C-ED0C-05D6-67A693EB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26</a:t>
            </a:fld>
            <a:endParaRPr kumimoji="1" lang="ko-KR" altLang="en-US"/>
          </a:p>
        </p:txBody>
      </p:sp>
      <p:pic>
        <p:nvPicPr>
          <p:cNvPr id="5" name="direct_hit_1_1">
            <a:hlinkClick r:id="" action="ppaction://media"/>
            <a:extLst>
              <a:ext uri="{FF2B5EF4-FFF2-40B4-BE49-F238E27FC236}">
                <a16:creationId xmlns:a16="http://schemas.microsoft.com/office/drawing/2014/main" id="{42FDF0CC-0617-5D96-043D-F2BDE4829B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3532" y="2884541"/>
            <a:ext cx="5594135" cy="27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1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0845B-5350-34EF-F0D9-28B77202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3. Solver – Physical Engine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AB6F4-D281-9A85-AB9F-DBB83BDAF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b="1" dirty="0"/>
              <a:t>5. </a:t>
            </a:r>
            <a:r>
              <a:rPr lang="ko-KR" altLang="en-US" sz="2600" b="1" dirty="0"/>
              <a:t>성능 테스트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테스트 설정</a:t>
            </a:r>
            <a:endParaRPr lang="en-US" altLang="ko-KR" sz="2000" b="1" dirty="0"/>
          </a:p>
          <a:p>
            <a:r>
              <a:rPr lang="ko-KR" altLang="en-US" sz="1800" dirty="0"/>
              <a:t>매 번 무작위로 공의 초기 위치를 생성</a:t>
            </a:r>
            <a:r>
              <a:rPr lang="en-US" altLang="ko-KR" sz="1800" dirty="0"/>
              <a:t> </a:t>
            </a:r>
            <a:r>
              <a:rPr lang="ko-KR" altLang="en-US" sz="1800" dirty="0"/>
              <a:t>후 시뮬레이션 실행</a:t>
            </a:r>
            <a:endParaRPr lang="en-US" altLang="ko-KR" sz="1800" dirty="0"/>
          </a:p>
          <a:p>
            <a:r>
              <a:rPr lang="ko-KR" altLang="en-US" sz="1800" dirty="0"/>
              <a:t>테스트 </a:t>
            </a:r>
            <a:r>
              <a:rPr lang="en-US" altLang="ko-KR" sz="1800" dirty="0"/>
              <a:t>1000</a:t>
            </a:r>
            <a:r>
              <a:rPr lang="ko-KR" altLang="en-US" sz="1800" dirty="0"/>
              <a:t>회 실행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2000" b="1" dirty="0"/>
              <a:t>- </a:t>
            </a:r>
            <a:r>
              <a:rPr lang="ko-KR" altLang="en-US" sz="2000" b="1" dirty="0"/>
              <a:t>테스트 결과</a:t>
            </a:r>
            <a:endParaRPr lang="en-US" altLang="ko-KR" sz="2000" b="1" dirty="0"/>
          </a:p>
          <a:p>
            <a:r>
              <a:rPr lang="ko-KR" altLang="en-US" sz="1800" dirty="0"/>
              <a:t>성공 확률</a:t>
            </a:r>
            <a:r>
              <a:rPr lang="en-US" altLang="ko-KR" sz="1800" dirty="0"/>
              <a:t>: 86.1%</a:t>
            </a:r>
          </a:p>
          <a:p>
            <a:r>
              <a:rPr lang="ko-KR" altLang="en-US" sz="1800" dirty="0"/>
              <a:t>평균 계산 시간</a:t>
            </a:r>
            <a:r>
              <a:rPr lang="en-US" altLang="ko-KR" sz="1800" dirty="0"/>
              <a:t>: 2.1367s</a:t>
            </a:r>
          </a:p>
          <a:p>
            <a:pPr>
              <a:buFontTx/>
              <a:buChar char="-"/>
            </a:pPr>
            <a:r>
              <a:rPr lang="ko-KR" altLang="en-US" sz="2000" b="1" dirty="0"/>
              <a:t>실패 원인 분석</a:t>
            </a:r>
            <a:endParaRPr lang="en-US" altLang="ko-KR" sz="2000" b="1" dirty="0"/>
          </a:p>
          <a:p>
            <a:r>
              <a:rPr lang="ko-KR" altLang="en-US" sz="1800" dirty="0"/>
              <a:t>물리 엔진의 근사 계산 방식에 따른 오차 발생</a:t>
            </a:r>
            <a:endParaRPr lang="en-US" altLang="ko-KR" sz="1800" dirty="0"/>
          </a:p>
          <a:p>
            <a:r>
              <a:rPr lang="ko-KR" altLang="en-US" sz="1800" dirty="0"/>
              <a:t>일부 무작위 초기 설정에서 물리적으로 목표를 달성할 수 없는 상태로 시작되는 경우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D9755-1AFD-2B5D-DF56-7F7A8D15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90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6631D-15F1-2792-63C6-D19C0345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4. Demo Video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4AF6A-1A8F-10DD-158A-5EFC6B0FC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12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b="1" dirty="0"/>
              <a:t>쉬운 경우</a:t>
            </a:r>
          </a:p>
        </p:txBody>
      </p:sp>
      <p:pic>
        <p:nvPicPr>
          <p:cNvPr id="5" name="그림 4" descr="가구, 테이블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B19BACCB-309B-01AF-0902-F31282D20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101" y="2368597"/>
            <a:ext cx="2827742" cy="21208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864FCC-F8C3-089F-9387-29DCC3045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453" y="2368596"/>
            <a:ext cx="2827742" cy="2120807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0D27171-A781-B5C4-5449-323A0ABE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28</a:t>
            </a:fld>
            <a:endParaRPr kumimoji="1" lang="ko-KR" altLang="en-US"/>
          </a:p>
        </p:txBody>
      </p:sp>
      <p:pic>
        <p:nvPicPr>
          <p:cNvPr id="8" name="simulation">
            <a:hlinkClick r:id="" action="ppaction://media"/>
            <a:extLst>
              <a:ext uri="{FF2B5EF4-FFF2-40B4-BE49-F238E27FC236}">
                <a16:creationId xmlns:a16="http://schemas.microsoft.com/office/drawing/2014/main" id="{ECF85C89-673E-B9B0-4525-A4027BF69F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8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9148" y="4688920"/>
            <a:ext cx="3789644" cy="1894822"/>
          </a:xfrm>
          <a:prstGeom prst="rect">
            <a:avLst/>
          </a:prstGeom>
        </p:spPr>
      </p:pic>
      <p:pic>
        <p:nvPicPr>
          <p:cNvPr id="9" name="simulation">
            <a:hlinkClick r:id="" action="ppaction://media"/>
            <a:extLst>
              <a:ext uri="{FF2B5EF4-FFF2-40B4-BE49-F238E27FC236}">
                <a16:creationId xmlns:a16="http://schemas.microsoft.com/office/drawing/2014/main" id="{640001B3-26FE-F0F9-4F42-9A512C311A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668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32505" y="4686720"/>
            <a:ext cx="3940347" cy="19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1290A-B0BC-EDD8-801E-2A4087E16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C486E-4E57-0E56-B9C2-9AEEBC82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4. Demo Video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A1D0E-9021-E5FA-3276-F5DBCB8D7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b="1" dirty="0"/>
              <a:t>어려운 경우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BAA853-76CB-847B-47B5-3F2E1EF7E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167" y="2279775"/>
            <a:ext cx="2773960" cy="2080470"/>
          </a:xfrm>
          <a:prstGeom prst="rect">
            <a:avLst/>
          </a:prstGeom>
        </p:spPr>
      </p:pic>
      <p:pic>
        <p:nvPicPr>
          <p:cNvPr id="8" name="그림 7" descr="가구, 테이블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7E31CAD3-30F7-8757-8592-4F504F8D7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889" y="2239437"/>
            <a:ext cx="2827742" cy="212080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02A043-5598-D4C7-9D74-31677E5F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29</a:t>
            </a:fld>
            <a:endParaRPr kumimoji="1" lang="ko-KR" altLang="en-US"/>
          </a:p>
        </p:txBody>
      </p:sp>
      <p:pic>
        <p:nvPicPr>
          <p:cNvPr id="5" name="simulation">
            <a:hlinkClick r:id="" action="ppaction://media"/>
            <a:extLst>
              <a:ext uri="{FF2B5EF4-FFF2-40B4-BE49-F238E27FC236}">
                <a16:creationId xmlns:a16="http://schemas.microsoft.com/office/drawing/2014/main" id="{73E0A073-CF95-58FD-9156-E44133D7B00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8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8439" y="4637531"/>
            <a:ext cx="3437637" cy="1718819"/>
          </a:xfrm>
          <a:prstGeom prst="rect">
            <a:avLst/>
          </a:prstGeom>
        </p:spPr>
      </p:pic>
      <p:pic>
        <p:nvPicPr>
          <p:cNvPr id="7" name="simulation">
            <a:hlinkClick r:id="" action="ppaction://media"/>
            <a:extLst>
              <a:ext uri="{FF2B5EF4-FFF2-40B4-BE49-F238E27FC236}">
                <a16:creationId xmlns:a16="http://schemas.microsoft.com/office/drawing/2014/main" id="{AEA1040A-E95D-2D51-3BD2-AF3AE2C405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668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74566" y="4639234"/>
            <a:ext cx="3442867" cy="17214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3F76C8-CCDB-F19E-4DE6-EDA0A72395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5595" y="2326140"/>
            <a:ext cx="2674500" cy="2005875"/>
          </a:xfrm>
          <a:prstGeom prst="rect">
            <a:avLst/>
          </a:prstGeom>
        </p:spPr>
      </p:pic>
      <p:pic>
        <p:nvPicPr>
          <p:cNvPr id="11" name="simulation">
            <a:hlinkClick r:id="" action="ppaction://media"/>
            <a:extLst>
              <a:ext uri="{FF2B5EF4-FFF2-40B4-BE49-F238E27FC236}">
                <a16:creationId xmlns:a16="http://schemas.microsoft.com/office/drawing/2014/main" id="{63CFA61A-6FC1-FCD4-0647-211C5E03AA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6684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07205" y="4646487"/>
            <a:ext cx="3365085" cy="168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12645-FF43-206D-65F9-9044D14E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Project Introduction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17357-8D02-44F0-0688-E5EA0E457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b="1" dirty="0"/>
              <a:t>Project </a:t>
            </a:r>
            <a:r>
              <a:rPr kumimoji="1" lang="ko-KR" altLang="en-US" b="1" dirty="0"/>
              <a:t>명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당구의 신</a:t>
            </a:r>
          </a:p>
          <a:p>
            <a:r>
              <a:rPr kumimoji="1" lang="ko-KR" altLang="en-US" sz="2400" dirty="0"/>
              <a:t>당구</a:t>
            </a:r>
            <a:r>
              <a:rPr kumimoji="1" lang="en-US" altLang="ko-KR" sz="2400" dirty="0"/>
              <a:t>(4</a:t>
            </a:r>
            <a:r>
              <a:rPr kumimoji="1" lang="ko-KR" altLang="en-US" sz="2400" dirty="0"/>
              <a:t>구</a:t>
            </a:r>
            <a:r>
              <a:rPr kumimoji="1" lang="en-US" altLang="ko-KR" sz="2400" dirty="0"/>
              <a:t>)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치는 로봇의 최적 해를 찾아주는 프로젝트</a:t>
            </a:r>
          </a:p>
        </p:txBody>
      </p:sp>
      <p:pic>
        <p:nvPicPr>
          <p:cNvPr id="9" name="그림 8" descr="가구, 테이블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0EC9D8F1-707F-0F47-3A27-2F3335B7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319463"/>
            <a:ext cx="3810000" cy="2857500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1D3FCCA-AAE3-F372-AAEC-F305F24C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775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903E9-8783-5048-6D1E-A08BF93CA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69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3189C-427F-8343-280C-2555646BD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3A6A8-F25C-5F0B-E7BC-F0C9F5D2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Project Introduction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B5E37-0449-85EE-CBB2-7C5FC966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ko-KR" b="1" dirty="0"/>
              <a:t>4</a:t>
            </a:r>
            <a:r>
              <a:rPr kumimoji="1" lang="ko-KR" altLang="en-US" b="1" dirty="0"/>
              <a:t>구의 규칙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en-US" altLang="ko-KR" sz="2600" dirty="0"/>
              <a:t>Yellow: player1</a:t>
            </a:r>
          </a:p>
          <a:p>
            <a:pPr>
              <a:lnSpc>
                <a:spcPct val="150000"/>
              </a:lnSpc>
            </a:pPr>
            <a:r>
              <a:rPr kumimoji="1" lang="en-US" altLang="ko-KR" sz="2600" dirty="0"/>
              <a:t>White: player2</a:t>
            </a:r>
          </a:p>
          <a:p>
            <a:pPr>
              <a:lnSpc>
                <a:spcPct val="150000"/>
              </a:lnSpc>
            </a:pPr>
            <a:r>
              <a:rPr kumimoji="1" lang="ko-KR" altLang="en-US" sz="2600" dirty="0"/>
              <a:t>자신의 공을 쳐서 </a:t>
            </a:r>
            <a:r>
              <a:rPr kumimoji="1" lang="en-US" altLang="ko-KR" sz="2600" dirty="0"/>
              <a:t>Red 2</a:t>
            </a:r>
            <a:r>
              <a:rPr kumimoji="1" lang="ko-KR" altLang="en-US" sz="2600" dirty="0"/>
              <a:t>개를 맞추면 득점</a:t>
            </a:r>
            <a:endParaRPr kumimoji="1" lang="en-US" altLang="ko-KR" sz="2600" dirty="0"/>
          </a:p>
          <a:p>
            <a:pPr>
              <a:lnSpc>
                <a:spcPct val="150000"/>
              </a:lnSpc>
            </a:pPr>
            <a:r>
              <a:rPr kumimoji="1" lang="ko-KR" altLang="en-US" sz="2600" dirty="0"/>
              <a:t>상대의 공을 맞추거나 아무 공도 맞추지 못하면 실점</a:t>
            </a:r>
            <a:endParaRPr kumimoji="1" lang="en-US" altLang="ko-KR" sz="2600" dirty="0"/>
          </a:p>
          <a:p>
            <a:pPr>
              <a:lnSpc>
                <a:spcPct val="150000"/>
              </a:lnSpc>
              <a:buFontTx/>
              <a:buChar char="-"/>
            </a:pPr>
            <a:endParaRPr kumimoji="1" lang="ko-KR" altLang="en-US" sz="2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4EB788-B49F-3D3A-C81D-F9E00E07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C61A06F9-33C4-9013-C4D0-2AC2C0414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30" y="1027906"/>
            <a:ext cx="3975678" cy="24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8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6DDF5-94F8-88FA-ADA0-50E8CEEDF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3D5E7-C7EA-2643-2F99-990C63A6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Project Introduction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E7486-0468-DCB4-9570-9A0F857B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262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b="1" dirty="0"/>
              <a:t>대략적인 </a:t>
            </a:r>
            <a:r>
              <a:rPr kumimoji="1" lang="en-US" altLang="ko-KR" b="1" dirty="0"/>
              <a:t>Flow</a:t>
            </a:r>
            <a:endParaRPr kumimoji="1"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kumimoji="1" lang="ko-KR" altLang="en-US" sz="2000" b="1" dirty="0"/>
              <a:t>당구대 </a:t>
            </a:r>
            <a:r>
              <a:rPr kumimoji="1" lang="en-US" altLang="ko-KR" sz="2000" b="1" dirty="0"/>
              <a:t>Detection &amp; </a:t>
            </a:r>
            <a:r>
              <a:rPr kumimoji="1" lang="ko-KR" altLang="en-US" sz="2000" b="1" dirty="0"/>
              <a:t>당구공 </a:t>
            </a:r>
            <a:r>
              <a:rPr kumimoji="1" lang="en-US" altLang="ko-KR" sz="2000" b="1" dirty="0"/>
              <a:t>Detection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kumimoji="1" lang="ko-KR" altLang="en-US" sz="2000" b="1" dirty="0"/>
              <a:t>당구대의 꼭짓점과 당구공 중심의 </a:t>
            </a:r>
            <a:r>
              <a:rPr kumimoji="1" lang="en-US" altLang="ko-KR" sz="2000" b="1" u="sng" dirty="0"/>
              <a:t>2D pixel </a:t>
            </a:r>
            <a:r>
              <a:rPr kumimoji="1" lang="ko-KR" altLang="en-US" sz="2000" b="1" u="sng" dirty="0"/>
              <a:t>좌표</a:t>
            </a:r>
            <a:r>
              <a:rPr kumimoji="1" lang="ko-KR" altLang="en-US" sz="2000" b="1" dirty="0"/>
              <a:t>를 당구대 평면을 </a:t>
            </a:r>
            <a:r>
              <a:rPr kumimoji="1" lang="en-US" altLang="ko-KR" sz="2000" b="1" dirty="0"/>
              <a:t>Z=0</a:t>
            </a:r>
            <a:r>
              <a:rPr kumimoji="1" lang="ko-KR" altLang="en-US" sz="2000" b="1" dirty="0" err="1"/>
              <a:t>으로</a:t>
            </a:r>
            <a:r>
              <a:rPr kumimoji="1" lang="ko-KR" altLang="en-US" sz="2000" b="1" dirty="0"/>
              <a:t> 하는 </a:t>
            </a:r>
            <a:r>
              <a:rPr kumimoji="1" lang="en-US" altLang="ko-KR" sz="2000" b="1" u="sng" dirty="0"/>
              <a:t>3D </a:t>
            </a:r>
            <a:r>
              <a:rPr kumimoji="1" lang="ko-KR" altLang="en-US" sz="2000" b="1" u="sng" dirty="0"/>
              <a:t>좌표계</a:t>
            </a:r>
            <a:r>
              <a:rPr kumimoji="1" lang="ko-KR" altLang="en-US" sz="2000" b="1" dirty="0"/>
              <a:t>로 변환</a:t>
            </a:r>
            <a:endParaRPr kumimoji="1" lang="en-US" altLang="ko-KR" sz="2000" b="1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kumimoji="1" lang="ko-KR" altLang="en-US" sz="2000" b="1" dirty="0"/>
              <a:t>변환한 좌표를 이용하여 칠 방향 계산 </a:t>
            </a:r>
            <a:r>
              <a:rPr kumimoji="1" lang="en-US" altLang="ko-KR" sz="2000" b="1" dirty="0"/>
              <a:t>&amp;</a:t>
            </a:r>
            <a:r>
              <a:rPr kumimoji="1" lang="ko-KR" altLang="en-US" sz="2000" b="1" dirty="0"/>
              <a:t> 저장</a:t>
            </a:r>
            <a:endParaRPr kumimoji="1" lang="en-US" altLang="ko-KR" sz="2000" b="1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kumimoji="1" lang="ko-KR" altLang="en-US" sz="2000" b="1" dirty="0"/>
              <a:t>칠 방향 시각화</a:t>
            </a:r>
            <a:endParaRPr kumimoji="1" lang="en-US" altLang="ko-KR" sz="2000" b="1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kumimoji="1" lang="en-US" altLang="ko-KR" sz="2000" b="1" dirty="0"/>
              <a:t>1,2,4</a:t>
            </a:r>
            <a:r>
              <a:rPr kumimoji="1" lang="ko-KR" altLang="en-US" sz="2000" b="1" dirty="0"/>
              <a:t> 반복</a:t>
            </a:r>
            <a:r>
              <a:rPr kumimoji="1" lang="en-US" altLang="ko-KR" sz="2000" b="1" dirty="0"/>
              <a:t>.</a:t>
            </a:r>
            <a:r>
              <a:rPr kumimoji="1" lang="ko-KR" altLang="en-US" sz="2000" b="1" dirty="0"/>
              <a:t> 키를 누르는 경우 </a:t>
            </a:r>
            <a:r>
              <a:rPr kumimoji="1" lang="en-US" altLang="ko-KR" sz="2000" b="1" dirty="0"/>
              <a:t>3</a:t>
            </a:r>
            <a:r>
              <a:rPr kumimoji="1" lang="ko-KR" altLang="en-US" sz="2000" b="1" dirty="0"/>
              <a:t>번 재실행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61388-5700-F002-5917-7DCF2DCE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584" y="3862583"/>
            <a:ext cx="2393499" cy="17961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7F716A-0E89-31B2-0591-61B6B8C9A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749" y="2196297"/>
            <a:ext cx="2124456" cy="15806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64C25C-68E1-9867-6507-3EC25403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205" y="1861499"/>
            <a:ext cx="2261757" cy="179610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1BF30F-D90D-4EFF-BEA2-1BA0D183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364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AA0B5-B535-BBCC-D44D-32683740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Detection - Table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D5C489-B201-2781-355B-AB6BF9539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kumimoji="1" lang="ko-KR" altLang="en-US" sz="3100" b="1" dirty="0"/>
                  <a:t>순서</a:t>
                </a:r>
                <a:endParaRPr kumimoji="1" lang="en-US" altLang="ko-KR" sz="3100" b="1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kumimoji="1" lang="ko-KR" altLang="en-US" b="1" dirty="0"/>
                  <a:t>이미지에서 초록색을 </a:t>
                </a:r>
                <a:r>
                  <a:rPr kumimoji="1" lang="en-US" altLang="ko-KR" b="1" dirty="0"/>
                  <a:t>detection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ko-KR" dirty="0">
                    <a:latin typeface="Andale Mono" panose="020B0509000000000004" pitchFamily="49" charset="0"/>
                  </a:rPr>
                  <a:t>cv2.inRange()</a:t>
                </a:r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kumimoji="1" lang="ko-KR" altLang="en-US" b="1" dirty="0"/>
                  <a:t>당구공으로 인한 빈 구멍 채우기</a:t>
                </a:r>
                <a:endParaRPr kumimoji="1" lang="en-US" altLang="ko-KR" b="1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ko-KR" dirty="0"/>
                  <a:t>Morphology</a:t>
                </a:r>
                <a:r>
                  <a:rPr kumimoji="1" lang="ko-KR" altLang="en-US" dirty="0"/>
                  <a:t> 닫기 연산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R" dirty="0"/>
                  <a:t> noise </a:t>
                </a:r>
                <a:r>
                  <a:rPr kumimoji="1" lang="ko-KR" altLang="en-US" dirty="0"/>
                  <a:t>제거</a:t>
                </a:r>
                <a:endParaRPr kumimoji="1" lang="en-US" altLang="ko-KR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kumimoji="1" lang="ko-KR" altLang="en-US" b="1" dirty="0"/>
                  <a:t>당구대의 </a:t>
                </a:r>
                <a:r>
                  <a:rPr kumimoji="1" lang="en-US" altLang="ko-KR" b="1" dirty="0"/>
                  <a:t>Edge</a:t>
                </a:r>
                <a:r>
                  <a:rPr kumimoji="1" lang="ko-KR" altLang="en-US" b="1" dirty="0"/>
                  <a:t>만 추출</a:t>
                </a:r>
                <a:endParaRPr kumimoji="1" lang="en-US" altLang="ko-KR" b="1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ko-KR" dirty="0"/>
                  <a:t>Morphology </a:t>
                </a:r>
                <a:r>
                  <a:rPr kumimoji="1" lang="ko-KR" altLang="en-US" dirty="0"/>
                  <a:t>침식 연산 </a:t>
                </a:r>
                <a:r>
                  <a:rPr kumimoji="1" lang="en-US" altLang="ko-KR" dirty="0"/>
                  <a:t>&amp;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>
                    <a:latin typeface="Andale Mono" panose="020B0509000000000004" pitchFamily="49" charset="0"/>
                  </a:rPr>
                  <a:t>cv2.substract()</a:t>
                </a:r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kumimoji="1" lang="en-US" altLang="ko-KR" b="1" dirty="0"/>
                  <a:t>Edge</a:t>
                </a:r>
                <a:r>
                  <a:rPr kumimoji="1" lang="ko-KR" altLang="en-US" b="1" dirty="0"/>
                  <a:t>에서 테두리 직선 추출</a:t>
                </a:r>
                <a:endParaRPr kumimoji="1" lang="en-US" altLang="ko-KR" b="1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ko-KR" dirty="0"/>
                  <a:t>Hough </a:t>
                </a:r>
                <a:r>
                  <a:rPr kumimoji="1" lang="ko-KR" altLang="en-US" dirty="0"/>
                  <a:t>변환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각 직선의 </a:t>
                </a:r>
                <a14:m>
                  <m:oMath xmlns:m="http://schemas.openxmlformats.org/officeDocument/2006/math">
                    <m:r>
                      <a:rPr kumimoji="1"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얻음</a:t>
                </a:r>
                <a:endParaRPr kumimoji="1" lang="en-US" altLang="ko-KR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kumimoji="1" lang="ko-KR" altLang="en-US" b="1" dirty="0"/>
                  <a:t>직선의 교점을 이용하여 꼭짓점 좌표 계산</a:t>
                </a:r>
                <a:endParaRPr kumimoji="1" lang="en-US" altLang="ko-KR" b="1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ko-KR" dirty="0"/>
                  <a:t> </a:t>
                </a:r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D5C489-B201-2781-355B-AB6BF9539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CBBD112-2167-E178-8F12-C546629FF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712" y="1808377"/>
            <a:ext cx="1964190" cy="14884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BBFAC8-702B-006E-36C9-02C1F1895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160" y="1822222"/>
            <a:ext cx="1964191" cy="1488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ABC17F-4425-36C4-F343-956FB566E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711" y="3436701"/>
            <a:ext cx="1964190" cy="1488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45CCCD-7B95-1022-270E-7DF8E1801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5160" y="3436701"/>
            <a:ext cx="1964191" cy="1488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BF1622-F4F6-BA19-51E5-9417356DDB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5160" y="5051178"/>
            <a:ext cx="1964192" cy="1488489"/>
          </a:xfrm>
          <a:prstGeom prst="rect">
            <a:avLst/>
          </a:prstGeom>
        </p:spPr>
      </p:pic>
      <p:pic>
        <p:nvPicPr>
          <p:cNvPr id="10" name="그림 9" descr="폰트, 텍스트, 화이트, 라인이(가) 표시된 사진&#10;&#10;자동 생성된 설명">
            <a:extLst>
              <a:ext uri="{FF2B5EF4-FFF2-40B4-BE49-F238E27FC236}">
                <a16:creationId xmlns:a16="http://schemas.microsoft.com/office/drawing/2014/main" id="{3CDE473A-48E0-455F-7A07-F66D62C080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895" y="5638273"/>
            <a:ext cx="2626328" cy="661752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E81E494-76AF-4263-DDD7-9AC7B6C83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731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DD074-0885-9301-0253-7F81FB6A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Detection - Balls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61796-E49C-8898-D393-99F00630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200" b="1" dirty="0"/>
              <a:t>순서</a:t>
            </a:r>
            <a:endParaRPr kumimoji="1" lang="en-US" altLang="ko-KR" sz="22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ko-KR" sz="2000" b="1" dirty="0"/>
              <a:t>YOLOv8n</a:t>
            </a:r>
            <a:r>
              <a:rPr kumimoji="1" lang="ko-KR" altLang="en-US" sz="2000" b="1" dirty="0"/>
              <a:t> 모델을 당구공</a:t>
            </a:r>
            <a:r>
              <a:rPr kumimoji="1" lang="en-US" altLang="ko-KR" sz="2000" b="1" dirty="0"/>
              <a:t>(3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classes: Red, Yellow, White)</a:t>
            </a:r>
            <a:r>
              <a:rPr kumimoji="1" lang="ko-KR" altLang="en-US" sz="2000" b="1" dirty="0" err="1"/>
              <a:t>에</a:t>
            </a:r>
            <a:r>
              <a:rPr kumimoji="1" lang="ko-KR" altLang="en-US" sz="2000" b="1" dirty="0"/>
              <a:t> 대해서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학습 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/>
              <a:t>약 </a:t>
            </a:r>
            <a:r>
              <a:rPr kumimoji="1" lang="en-US" altLang="ko-KR" sz="2000" b="1" dirty="0"/>
              <a:t>300</a:t>
            </a:r>
            <a:r>
              <a:rPr kumimoji="1" lang="ko-KR" altLang="en-US" sz="2000" b="1" dirty="0"/>
              <a:t>장</a:t>
            </a:r>
            <a:r>
              <a:rPr kumimoji="1" lang="en-US" altLang="ko-KR" sz="2000" b="1" dirty="0"/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000" b="1" dirty="0"/>
              <a:t>매 </a:t>
            </a:r>
            <a:r>
              <a:rPr kumimoji="1" lang="en-US" altLang="ko-KR" sz="2000" b="1" dirty="0"/>
              <a:t>frame</a:t>
            </a:r>
            <a:r>
              <a:rPr kumimoji="1" lang="ko-KR" altLang="en-US" sz="2000" b="1" dirty="0"/>
              <a:t>마다 </a:t>
            </a:r>
            <a:r>
              <a:rPr kumimoji="1" lang="en-US" altLang="ko-KR" sz="2000" b="1" dirty="0"/>
              <a:t>YOLO</a:t>
            </a:r>
            <a:r>
              <a:rPr kumimoji="1" lang="ko-KR" altLang="en-US" sz="2000" b="1" dirty="0"/>
              <a:t> 모델 적용</a:t>
            </a:r>
            <a:endParaRPr kumimoji="1" lang="en-US" altLang="ko-KR" sz="20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000" b="1" dirty="0"/>
              <a:t>다음 조건을 충족하는 경우 </a:t>
            </a:r>
            <a:r>
              <a:rPr kumimoji="1" lang="en-US" altLang="ko-KR" sz="2000" b="1" dirty="0" err="1"/>
              <a:t>bbox</a:t>
            </a:r>
            <a:r>
              <a:rPr kumimoji="1" lang="ko-KR" altLang="en-US" sz="2000" b="1" dirty="0"/>
              <a:t>의 중심 좌표 </a:t>
            </a:r>
            <a:r>
              <a:rPr kumimoji="1" lang="en-US" altLang="ko-KR" sz="2000" b="1" dirty="0"/>
              <a:t>return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800" dirty="0"/>
              <a:t>detect</a:t>
            </a:r>
            <a:r>
              <a:rPr kumimoji="1" lang="ko-KR" altLang="en-US" sz="1800" dirty="0"/>
              <a:t>된 당구대 꼭짓점이 </a:t>
            </a:r>
            <a:r>
              <a:rPr kumimoji="1" lang="en-US" altLang="ko-KR" sz="1800" dirty="0"/>
              <a:t>4</a:t>
            </a:r>
            <a:r>
              <a:rPr kumimoji="1" lang="ko-KR" altLang="en-US" sz="1800" dirty="0"/>
              <a:t>개</a:t>
            </a:r>
            <a:endParaRPr kumimoji="1" lang="en-US" altLang="ko-KR" sz="1800" dirty="0"/>
          </a:p>
          <a:p>
            <a:pPr lvl="1">
              <a:lnSpc>
                <a:spcPct val="150000"/>
              </a:lnSpc>
            </a:pPr>
            <a:r>
              <a:rPr kumimoji="1" lang="en-US" altLang="ko-KR" sz="1800" dirty="0"/>
              <a:t>detect</a:t>
            </a:r>
            <a:r>
              <a:rPr kumimoji="1" lang="ko-KR" altLang="en-US" sz="1800" dirty="0"/>
              <a:t>된 당구공이 당구대 꼭짓점 안에 위치</a:t>
            </a:r>
            <a:endParaRPr kumimoji="1" lang="en-US" altLang="ko-KR" sz="1800" dirty="0"/>
          </a:p>
          <a:p>
            <a:pPr lvl="1">
              <a:lnSpc>
                <a:spcPct val="150000"/>
              </a:lnSpc>
            </a:pPr>
            <a:r>
              <a:rPr kumimoji="1" lang="en-US" altLang="ko-KR" sz="1800" dirty="0"/>
              <a:t>Red 2</a:t>
            </a:r>
            <a:r>
              <a:rPr kumimoji="1" lang="ko-KR" altLang="en-US" sz="1800" dirty="0"/>
              <a:t>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Yellow 1</a:t>
            </a:r>
            <a:r>
              <a:rPr kumimoji="1" lang="ko-KR" altLang="en-US" sz="1800" dirty="0"/>
              <a:t>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White 1</a:t>
            </a:r>
            <a:r>
              <a:rPr kumimoji="1" lang="ko-KR" altLang="en-US" sz="1800" dirty="0"/>
              <a:t>개인 경우</a:t>
            </a:r>
            <a:endParaRPr kumimoji="1" lang="en-US" altLang="ko-KR" sz="1800" dirty="0"/>
          </a:p>
        </p:txBody>
      </p:sp>
      <p:pic>
        <p:nvPicPr>
          <p:cNvPr id="5" name="그림 4" descr="가구, 테이블, 포켓볼 당구대, 게임이(가) 표시된 사진&#10;&#10;자동 생성된 설명">
            <a:extLst>
              <a:ext uri="{FF2B5EF4-FFF2-40B4-BE49-F238E27FC236}">
                <a16:creationId xmlns:a16="http://schemas.microsoft.com/office/drawing/2014/main" id="{2B1DF5ED-E179-64D9-9B2E-1EC6926A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100" y="4001294"/>
            <a:ext cx="3527658" cy="264718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F7631-0FA7-9051-2A1E-DC0A3CC0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449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4CDD-0883-D352-A9EB-8A537215C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E8264-CE49-042C-257E-71255593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09613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C1F6A1-C534-40B1-0202-1AB2A796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b="1" dirty="0"/>
              <a:t>3</a:t>
            </a:r>
            <a:r>
              <a:rPr kumimoji="1" lang="ko-KR" altLang="en-US" b="1" dirty="0"/>
              <a:t> 종류의 좌표계</a:t>
            </a:r>
            <a:endParaRPr kumimoji="1" lang="en-US" altLang="ko-KR" b="1" dirty="0"/>
          </a:p>
          <a:p>
            <a:pPr marL="0" indent="0">
              <a:buNone/>
            </a:pP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600" b="1" dirty="0"/>
              <a:t>2D Image pixel </a:t>
            </a:r>
            <a:r>
              <a:rPr kumimoji="1" lang="ko-KR" altLang="en-US" sz="2600" b="1" dirty="0"/>
              <a:t>좌표계</a:t>
            </a:r>
            <a:endParaRPr kumimoji="1" lang="en-US" altLang="ko-KR" sz="2600" b="1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600" b="1" dirty="0"/>
              <a:t>3D Camera </a:t>
            </a:r>
            <a:r>
              <a:rPr kumimoji="1" lang="ko-KR" altLang="en-US" sz="2600" b="1" dirty="0"/>
              <a:t>좌표계</a:t>
            </a:r>
            <a:endParaRPr kumimoji="1" lang="en-US" altLang="ko-KR" sz="2600" b="1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600" b="1" dirty="0"/>
              <a:t>3D World </a:t>
            </a:r>
            <a:r>
              <a:rPr kumimoji="1" lang="ko-KR" altLang="en-US" sz="2600" b="1" dirty="0"/>
              <a:t>좌표계</a:t>
            </a:r>
            <a:endParaRPr kumimoji="1" lang="en-US" altLang="ko-KR" sz="2600" b="1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209E36-4468-F172-03FE-73CA037A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50" y="2001960"/>
            <a:ext cx="4656950" cy="25517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E0F98B-3995-FD0E-EA17-ABB1DC1C27F0}"/>
              </a:ext>
            </a:extLst>
          </p:cNvPr>
          <p:cNvSpPr/>
          <p:nvPr/>
        </p:nvSpPr>
        <p:spPr>
          <a:xfrm>
            <a:off x="9856519" y="3562597"/>
            <a:ext cx="1591294" cy="9911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C572A3-8FD9-8871-E8C4-0AE9B586D355}"/>
              </a:ext>
            </a:extLst>
          </p:cNvPr>
          <p:cNvSpPr/>
          <p:nvPr/>
        </p:nvSpPr>
        <p:spPr>
          <a:xfrm>
            <a:off x="8300852" y="2244436"/>
            <a:ext cx="1805049" cy="23092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B75B2E-B763-F3BD-A289-536CB4582A19}"/>
              </a:ext>
            </a:extLst>
          </p:cNvPr>
          <p:cNvSpPr/>
          <p:nvPr/>
        </p:nvSpPr>
        <p:spPr>
          <a:xfrm>
            <a:off x="6602837" y="2125683"/>
            <a:ext cx="1114144" cy="130331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20637-77D6-6326-23E0-626A98EFD5E3}"/>
                  </a:ext>
                </a:extLst>
              </p:cNvPr>
              <p:cNvSpPr txBox="1"/>
              <p:nvPr/>
            </p:nvSpPr>
            <p:spPr>
              <a:xfrm>
                <a:off x="1839307" y="5076319"/>
                <a:ext cx="85133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3000" b="1" dirty="0"/>
                  <a:t>2D pixel </a:t>
                </a:r>
                <a14:m>
                  <m:oMath xmlns:m="http://schemas.openxmlformats.org/officeDocument/2006/math">
                    <m:r>
                      <a:rPr kumimoji="1" lang="en-US" altLang="ko-KR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kumimoji="1" lang="en-US" altLang="ko-KR" sz="3000" b="1" dirty="0"/>
                  <a:t> 3D Camera </a:t>
                </a:r>
                <a14:m>
                  <m:oMath xmlns:m="http://schemas.openxmlformats.org/officeDocument/2006/math">
                    <m:r>
                      <a:rPr kumimoji="1" lang="en-US" altLang="ko-KR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kumimoji="1" lang="en-US" altLang="ko-KR" sz="3000" b="1" dirty="0"/>
                  <a:t> 3D World</a:t>
                </a:r>
              </a:p>
              <a:p>
                <a:pPr algn="ctr"/>
                <a:r>
                  <a:rPr kumimoji="1" lang="ko-KR" altLang="en-US" sz="3000" b="1" dirty="0"/>
                  <a:t>변환 가능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E20637-77D6-6326-23E0-626A98EF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07" y="5076319"/>
                <a:ext cx="8513386" cy="1015663"/>
              </a:xfrm>
              <a:prstGeom prst="rect">
                <a:avLst/>
              </a:prstGeom>
              <a:blipFill>
                <a:blip r:embed="rId3"/>
                <a:stretch>
                  <a:fillRect t="-6173" b="-172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2C0F9E-3E69-D858-A359-3F63688E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39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E6B14-9C02-D152-DC18-26DBAE8D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D989515-AB90-BDA4-2B77-EADE12659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lnSpc>
                    <a:spcPct val="100000"/>
                  </a:lnSpc>
                  <a:buAutoNum type="arabicPeriod"/>
                </a:pPr>
                <a:r>
                  <a:rPr kumimoji="1" lang="en-US" altLang="ko-KR" b="1" dirty="0"/>
                  <a:t>2D Image pixel </a:t>
                </a:r>
                <a:r>
                  <a:rPr kumimoji="1" lang="ko-KR" altLang="en-US" b="1" dirty="0"/>
                  <a:t>좌표계</a:t>
                </a:r>
                <a:endParaRPr kumimoji="1" lang="en-US" altLang="ko-KR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24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kumimoji="1" lang="en-US" altLang="ko-KR" sz="2400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D989515-AB90-BDA4-2B77-EADE12659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8" t="-26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9C93A3D-D4EB-DE97-0AF1-7F6188F9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904" y="3601357"/>
            <a:ext cx="3886201" cy="289151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B853C3C-CACA-A737-9AF4-EACF20FDA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09613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2.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Detection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–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Coordination Transformation(</a:t>
            </a:r>
            <a:r>
              <a:rPr kumimoji="1" lang="ko-KR" altLang="en-US" sz="3200" b="1" dirty="0"/>
              <a:t>좌표 변환</a:t>
            </a:r>
            <a:r>
              <a:rPr kumimoji="1" lang="en-US" altLang="ko-KR" sz="3200" b="1" dirty="0"/>
              <a:t>)</a:t>
            </a:r>
            <a:endParaRPr kumimoji="1" lang="ko-KR" altLang="en-US" sz="32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2276EB-B7AA-E3BE-F563-27C1E1CC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BE7F-9400-0D41-AABD-B8AF54F99B7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269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2173</TotalTime>
  <Words>1223</Words>
  <Application>Microsoft Macintosh PowerPoint</Application>
  <PresentationFormat>와이드스크린</PresentationFormat>
  <Paragraphs>258</Paragraphs>
  <Slides>30</Slides>
  <Notes>14</Notes>
  <HiddenSlides>0</HiddenSlides>
  <MMClips>10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Andale Mono</vt:lpstr>
      <vt:lpstr>Arial</vt:lpstr>
      <vt:lpstr>Cambria Math</vt:lpstr>
      <vt:lpstr>Office 테마</vt:lpstr>
      <vt:lpstr>Intelligent Robot Project</vt:lpstr>
      <vt:lpstr>Contents</vt:lpstr>
      <vt:lpstr>1. Project Introduction</vt:lpstr>
      <vt:lpstr>1. Project Introduction</vt:lpstr>
      <vt:lpstr>1. Project Introduction</vt:lpstr>
      <vt:lpstr>2. Detection - Table</vt:lpstr>
      <vt:lpstr>2. Detection - Balls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2. Detection – Coordination Transformation(좌표 변환)</vt:lpstr>
      <vt:lpstr>3. Solver – Physical Engine</vt:lpstr>
      <vt:lpstr>3. Solver – Physical Engine</vt:lpstr>
      <vt:lpstr>3. Solver – Physical Engine</vt:lpstr>
      <vt:lpstr>3. Solver – Physical Engine</vt:lpstr>
      <vt:lpstr>3. Solver – Physical Engine</vt:lpstr>
      <vt:lpstr>3. Solver – Physical Engine</vt:lpstr>
      <vt:lpstr>3. Solver – Physical Engine</vt:lpstr>
      <vt:lpstr>3. Solver – Physical Engine</vt:lpstr>
      <vt:lpstr>4. Demo Video</vt:lpstr>
      <vt:lpstr>4. Demo Video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박상윤</dc:creator>
  <cp:lastModifiedBy>박상윤</cp:lastModifiedBy>
  <cp:revision>205</cp:revision>
  <dcterms:created xsi:type="dcterms:W3CDTF">2024-12-01T13:25:14Z</dcterms:created>
  <dcterms:modified xsi:type="dcterms:W3CDTF">2025-04-16T13:56:15Z</dcterms:modified>
</cp:coreProperties>
</file>